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0"/>
  </p:notesMasterIdLst>
  <p:handoutMasterIdLst>
    <p:handoutMasterId r:id="rId41"/>
  </p:handoutMasterIdLst>
  <p:sldIdLst>
    <p:sldId id="256" r:id="rId2"/>
    <p:sldId id="257" r:id="rId3"/>
    <p:sldId id="258" r:id="rId4"/>
    <p:sldId id="259" r:id="rId5"/>
    <p:sldId id="260" r:id="rId6"/>
    <p:sldId id="261" r:id="rId7"/>
    <p:sldId id="262" r:id="rId8"/>
    <p:sldId id="263" r:id="rId9"/>
    <p:sldId id="264" r:id="rId10"/>
    <p:sldId id="265" r:id="rId11"/>
    <p:sldId id="276" r:id="rId12"/>
    <p:sldId id="270" r:id="rId13"/>
    <p:sldId id="272" r:id="rId14"/>
    <p:sldId id="273" r:id="rId15"/>
    <p:sldId id="274" r:id="rId16"/>
    <p:sldId id="275" r:id="rId17"/>
    <p:sldId id="277" r:id="rId18"/>
    <p:sldId id="292" r:id="rId19"/>
    <p:sldId id="278" r:id="rId20"/>
    <p:sldId id="279" r:id="rId21"/>
    <p:sldId id="280" r:id="rId22"/>
    <p:sldId id="281" r:id="rId23"/>
    <p:sldId id="284" r:id="rId24"/>
    <p:sldId id="282" r:id="rId25"/>
    <p:sldId id="283" r:id="rId26"/>
    <p:sldId id="268" r:id="rId27"/>
    <p:sldId id="271" r:id="rId28"/>
    <p:sldId id="285" r:id="rId29"/>
    <p:sldId id="266" r:id="rId30"/>
    <p:sldId id="293" r:id="rId31"/>
    <p:sldId id="267" r:id="rId32"/>
    <p:sldId id="290" r:id="rId33"/>
    <p:sldId id="291" r:id="rId34"/>
    <p:sldId id="286" r:id="rId35"/>
    <p:sldId id="287" r:id="rId36"/>
    <p:sldId id="269" r:id="rId37"/>
    <p:sldId id="288" r:id="rId38"/>
    <p:sldId id="289" r:id="rId39"/>
  </p:sldIdLst>
  <p:sldSz cx="12344400" cy="6858000"/>
  <p:notesSz cx="9144000" cy="6858000"/>
  <p:defaultTextStyle>
    <a:defPPr>
      <a:defRPr lang="en-US"/>
    </a:defPPr>
    <a:lvl1pPr marL="0" algn="l" defTabSz="457177" rtl="0" eaLnBrk="1" latinLnBrk="0" hangingPunct="1">
      <a:defRPr sz="1800" kern="1200">
        <a:solidFill>
          <a:schemeClr val="tx1"/>
        </a:solidFill>
        <a:latin typeface="+mn-lt"/>
        <a:ea typeface="+mn-ea"/>
        <a:cs typeface="+mn-cs"/>
      </a:defRPr>
    </a:lvl1pPr>
    <a:lvl2pPr marL="457177" algn="l" defTabSz="457177" rtl="0" eaLnBrk="1" latinLnBrk="0" hangingPunct="1">
      <a:defRPr sz="1800" kern="1200">
        <a:solidFill>
          <a:schemeClr val="tx1"/>
        </a:solidFill>
        <a:latin typeface="+mn-lt"/>
        <a:ea typeface="+mn-ea"/>
        <a:cs typeface="+mn-cs"/>
      </a:defRPr>
    </a:lvl2pPr>
    <a:lvl3pPr marL="914354" algn="l" defTabSz="457177" rtl="0" eaLnBrk="1" latinLnBrk="0" hangingPunct="1">
      <a:defRPr sz="1800" kern="1200">
        <a:solidFill>
          <a:schemeClr val="tx1"/>
        </a:solidFill>
        <a:latin typeface="+mn-lt"/>
        <a:ea typeface="+mn-ea"/>
        <a:cs typeface="+mn-cs"/>
      </a:defRPr>
    </a:lvl3pPr>
    <a:lvl4pPr marL="1371532" algn="l" defTabSz="457177" rtl="0" eaLnBrk="1" latinLnBrk="0" hangingPunct="1">
      <a:defRPr sz="1800" kern="1200">
        <a:solidFill>
          <a:schemeClr val="tx1"/>
        </a:solidFill>
        <a:latin typeface="+mn-lt"/>
        <a:ea typeface="+mn-ea"/>
        <a:cs typeface="+mn-cs"/>
      </a:defRPr>
    </a:lvl4pPr>
    <a:lvl5pPr marL="1828709" algn="l" defTabSz="457177" rtl="0" eaLnBrk="1" latinLnBrk="0" hangingPunct="1">
      <a:defRPr sz="1800" kern="1200">
        <a:solidFill>
          <a:schemeClr val="tx1"/>
        </a:solidFill>
        <a:latin typeface="+mn-lt"/>
        <a:ea typeface="+mn-ea"/>
        <a:cs typeface="+mn-cs"/>
      </a:defRPr>
    </a:lvl5pPr>
    <a:lvl6pPr marL="2285886" algn="l" defTabSz="457177" rtl="0" eaLnBrk="1" latinLnBrk="0" hangingPunct="1">
      <a:defRPr sz="1800" kern="1200">
        <a:solidFill>
          <a:schemeClr val="tx1"/>
        </a:solidFill>
        <a:latin typeface="+mn-lt"/>
        <a:ea typeface="+mn-ea"/>
        <a:cs typeface="+mn-cs"/>
      </a:defRPr>
    </a:lvl6pPr>
    <a:lvl7pPr marL="2743063" algn="l" defTabSz="457177" rtl="0" eaLnBrk="1" latinLnBrk="0" hangingPunct="1">
      <a:defRPr sz="1800" kern="1200">
        <a:solidFill>
          <a:schemeClr val="tx1"/>
        </a:solidFill>
        <a:latin typeface="+mn-lt"/>
        <a:ea typeface="+mn-ea"/>
        <a:cs typeface="+mn-cs"/>
      </a:defRPr>
    </a:lvl7pPr>
    <a:lvl8pPr marL="3200240" algn="l" defTabSz="457177" rtl="0" eaLnBrk="1" latinLnBrk="0" hangingPunct="1">
      <a:defRPr sz="1800" kern="1200">
        <a:solidFill>
          <a:schemeClr val="tx1"/>
        </a:solidFill>
        <a:latin typeface="+mn-lt"/>
        <a:ea typeface="+mn-ea"/>
        <a:cs typeface="+mn-cs"/>
      </a:defRPr>
    </a:lvl8pPr>
    <a:lvl9pPr marL="3657417" algn="l" defTabSz="457177"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7" autoAdjust="0"/>
    <p:restoredTop sz="94637" autoAdjust="0"/>
  </p:normalViewPr>
  <p:slideViewPr>
    <p:cSldViewPr snapToGrid="0" snapToObjects="1">
      <p:cViewPr varScale="1">
        <p:scale>
          <a:sx n="124" d="100"/>
          <a:sy n="124" d="100"/>
        </p:scale>
        <p:origin x="-240" y="-96"/>
      </p:cViewPr>
      <p:guideLst>
        <p:guide orient="horz" pos="2160"/>
        <p:guide pos="3888"/>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hyperlink" Target="https://emerging-advertising-media.wikispaces.com/Facial+Recognition+Mall+Advertising" TargetMode="External"/><Relationship Id="rId5" Type="http://schemas.openxmlformats.org/officeDocument/2006/relationships/image" Target="../media/image10.jpg"/><Relationship Id="rId1" Type="http://schemas.openxmlformats.org/officeDocument/2006/relationships/image" Target="../media/image8.jpeg"/><Relationship Id="rId2" Type="http://schemas.openxmlformats.org/officeDocument/2006/relationships/hyperlink" Target="https://worddreams.wordpress.com/2015/03/02/57-ways-to-describe-voice-in-a-novel/" TargetMode="External"/></Relationships>
</file>

<file path=ppt/diagrams/_rels/data2.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hyperlink" Target="https://emerging-advertising-media.wikispaces.com/Facial+Recognition+Mall+Advertising" TargetMode="External"/><Relationship Id="rId5" Type="http://schemas.openxmlformats.org/officeDocument/2006/relationships/image" Target="../media/image10.jpg"/><Relationship Id="rId1" Type="http://schemas.openxmlformats.org/officeDocument/2006/relationships/image" Target="../media/image8.jpeg"/><Relationship Id="rId2" Type="http://schemas.openxmlformats.org/officeDocument/2006/relationships/hyperlink" Target="https://worddreams.wordpress.com/2015/03/02/57-ways-to-describe-voice-in-a-novel/" TargetMode="External"/></Relationships>
</file>

<file path=ppt/diagrams/_rels/data3.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hyperlink" Target="https://en.wikipedia.org/wiki/Amazon_Alexa" TargetMode="External"/><Relationship Id="rId5" Type="http://schemas.openxmlformats.org/officeDocument/2006/relationships/image" Target="../media/image16.jpeg"/><Relationship Id="rId6" Type="http://schemas.openxmlformats.org/officeDocument/2006/relationships/hyperlink" Target="http://tackmobile.com/blog/What%27s-New-from-Google.html" TargetMode="External"/><Relationship Id="rId7" Type="http://schemas.openxmlformats.org/officeDocument/2006/relationships/image" Target="../media/image17.jpeg"/><Relationship Id="rId8" Type="http://schemas.openxmlformats.org/officeDocument/2006/relationships/hyperlink" Target="http://wondergressive.com/watson-ai-goes-public/" TargetMode="External"/><Relationship Id="rId1" Type="http://schemas.openxmlformats.org/officeDocument/2006/relationships/image" Target="../media/image14.png"/><Relationship Id="rId2" Type="http://schemas.openxmlformats.org/officeDocument/2006/relationships/hyperlink" Target="http://technofaq.org/posts/2017/04/why-incorporating-chatbots-into-your-small-business-plan-matters-most/"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hyperlink" Target="https://emerging-advertising-media.wikispaces.com/Facial+Recognition+Mall+Advertising" TargetMode="External"/><Relationship Id="rId5" Type="http://schemas.openxmlformats.org/officeDocument/2006/relationships/image" Target="../media/image10.jpg"/><Relationship Id="rId1" Type="http://schemas.openxmlformats.org/officeDocument/2006/relationships/image" Target="../media/image8.jpeg"/><Relationship Id="rId2" Type="http://schemas.openxmlformats.org/officeDocument/2006/relationships/hyperlink" Target="https://worddreams.wordpress.com/2015/03/02/57-ways-to-describe-voice-in-a-novel/" TargetMode="External"/></Relationships>
</file>

<file path=ppt/diagrams/_rels/drawing2.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hyperlink" Target="https://emerging-advertising-media.wikispaces.com/Facial+Recognition+Mall+Advertising" TargetMode="External"/><Relationship Id="rId5" Type="http://schemas.openxmlformats.org/officeDocument/2006/relationships/image" Target="../media/image10.jpg"/><Relationship Id="rId1" Type="http://schemas.openxmlformats.org/officeDocument/2006/relationships/image" Target="../media/image8.jpeg"/><Relationship Id="rId2" Type="http://schemas.openxmlformats.org/officeDocument/2006/relationships/hyperlink" Target="https://worddreams.wordpress.com/2015/03/02/57-ways-to-describe-voice-in-a-novel/" TargetMode="External"/></Relationships>
</file>

<file path=ppt/diagrams/_rels/drawing3.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hyperlink" Target="https://en.wikipedia.org/wiki/Amazon_Alexa" TargetMode="External"/><Relationship Id="rId5" Type="http://schemas.openxmlformats.org/officeDocument/2006/relationships/image" Target="../media/image16.jpeg"/><Relationship Id="rId6" Type="http://schemas.openxmlformats.org/officeDocument/2006/relationships/hyperlink" Target="http://tackmobile.com/blog/What%27s-New-from-Google.html" TargetMode="External"/><Relationship Id="rId7" Type="http://schemas.openxmlformats.org/officeDocument/2006/relationships/image" Target="../media/image17.jpeg"/><Relationship Id="rId8" Type="http://schemas.openxmlformats.org/officeDocument/2006/relationships/hyperlink" Target="http://wondergressive.com/watson-ai-goes-public/" TargetMode="External"/><Relationship Id="rId1" Type="http://schemas.openxmlformats.org/officeDocument/2006/relationships/image" Target="../media/image14.png"/><Relationship Id="rId2" Type="http://schemas.openxmlformats.org/officeDocument/2006/relationships/hyperlink" Target="http://technofaq.org/posts/2017/04/why-incorporating-chatbots-into-your-small-business-plan-matters-most/"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67B8A7-22EE-4089-B714-1F3DB52DA056}" type="doc">
      <dgm:prSet loTypeId="urn:microsoft.com/office/officeart/2005/8/layout/hList7" loCatId="picture" qsTypeId="urn:microsoft.com/office/officeart/2005/8/quickstyle/simple1" qsCatId="simple" csTypeId="urn:microsoft.com/office/officeart/2005/8/colors/accent1_2" csCatId="accent1" phldr="1"/>
      <dgm:spPr/>
    </dgm:pt>
    <dgm:pt modelId="{3FF646E0-2C5A-40EE-B9A9-D6DD0AAFBD40}">
      <dgm:prSet phldrT="[Text]"/>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en-GB" dirty="0"/>
            <a:t>Voice</a:t>
          </a:r>
        </a:p>
      </dgm:t>
    </dgm:pt>
    <dgm:pt modelId="{F9086BD2-817E-4291-A5C7-0F3D855598F3}" type="parTrans" cxnId="{8AC65897-EC5C-4487-B4FC-0F7A9E5860E7}">
      <dgm:prSet/>
      <dgm:spPr/>
      <dgm:t>
        <a:bodyPr/>
        <a:lstStyle/>
        <a:p>
          <a:endParaRPr lang="en-GB"/>
        </a:p>
      </dgm:t>
    </dgm:pt>
    <dgm:pt modelId="{AA9E103B-748B-449C-9186-7CF3DBBF9A98}" type="sibTrans" cxnId="{8AC65897-EC5C-4487-B4FC-0F7A9E5860E7}">
      <dgm:prSet/>
      <dgm:spPr/>
      <dgm:t>
        <a:bodyPr/>
        <a:lstStyle/>
        <a:p>
          <a:endParaRPr lang="en-GB"/>
        </a:p>
      </dgm:t>
    </dgm:pt>
    <dgm:pt modelId="{897495EB-1520-470B-9CDF-06252BE84B4D}">
      <dgm:prSet phldrT="[Text]"/>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en-GB" dirty="0"/>
            <a:t>Facial</a:t>
          </a:r>
        </a:p>
      </dgm:t>
    </dgm:pt>
    <dgm:pt modelId="{6880C33B-E9ED-4331-A2AF-AAA7D2A232DA}" type="parTrans" cxnId="{C57A6FAC-DEE2-415A-8A5C-FD6F435FF44D}">
      <dgm:prSet/>
      <dgm:spPr/>
      <dgm:t>
        <a:bodyPr/>
        <a:lstStyle/>
        <a:p>
          <a:endParaRPr lang="en-GB"/>
        </a:p>
      </dgm:t>
    </dgm:pt>
    <dgm:pt modelId="{CEBF0C4A-590C-48BE-B823-CE84E028D05C}" type="sibTrans" cxnId="{C57A6FAC-DEE2-415A-8A5C-FD6F435FF44D}">
      <dgm:prSet/>
      <dgm:spPr/>
      <dgm:t>
        <a:bodyPr/>
        <a:lstStyle/>
        <a:p>
          <a:endParaRPr lang="en-GB"/>
        </a:p>
      </dgm:t>
    </dgm:pt>
    <dgm:pt modelId="{029DD1EC-CC9A-4A67-ABB8-11DCCD60A68B}">
      <dgm:prSet phldrT="[Text]"/>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en-GB" dirty="0"/>
            <a:t>Finger</a:t>
          </a:r>
        </a:p>
      </dgm:t>
    </dgm:pt>
    <dgm:pt modelId="{F4E8E947-CBEA-467F-B3C1-8BB8C70914B4}" type="parTrans" cxnId="{9447698F-2AE0-4713-99B3-E2DD104347ED}">
      <dgm:prSet/>
      <dgm:spPr/>
      <dgm:t>
        <a:bodyPr/>
        <a:lstStyle/>
        <a:p>
          <a:endParaRPr lang="en-GB"/>
        </a:p>
      </dgm:t>
    </dgm:pt>
    <dgm:pt modelId="{FDD0789E-278F-4E33-A5FA-30A639BD8C9F}" type="sibTrans" cxnId="{9447698F-2AE0-4713-99B3-E2DD104347ED}">
      <dgm:prSet/>
      <dgm:spPr/>
      <dgm:t>
        <a:bodyPr/>
        <a:lstStyle/>
        <a:p>
          <a:endParaRPr lang="en-GB"/>
        </a:p>
      </dgm:t>
    </dgm:pt>
    <dgm:pt modelId="{2582EEEA-978F-4C9A-8419-75474A5862ED}" type="pres">
      <dgm:prSet presAssocID="{5D67B8A7-22EE-4089-B714-1F3DB52DA056}" presName="Name0" presStyleCnt="0">
        <dgm:presLayoutVars>
          <dgm:dir/>
          <dgm:resizeHandles val="exact"/>
        </dgm:presLayoutVars>
      </dgm:prSet>
      <dgm:spPr/>
    </dgm:pt>
    <dgm:pt modelId="{82A7D5B0-102F-4509-B788-3ED6429B395A}" type="pres">
      <dgm:prSet presAssocID="{5D67B8A7-22EE-4089-B714-1F3DB52DA056}" presName="fgShape" presStyleLbl="fgShp" presStyleIdx="0" presStyleCnt="1" custLinFactNeighborY="262"/>
      <dgm:spPr/>
    </dgm:pt>
    <dgm:pt modelId="{0ADB930A-49EF-43FC-BE54-21B6EF6A57F1}" type="pres">
      <dgm:prSet presAssocID="{5D67B8A7-22EE-4089-B714-1F3DB52DA056}" presName="linComp" presStyleCnt="0"/>
      <dgm:spPr/>
    </dgm:pt>
    <dgm:pt modelId="{E8B10E18-AF87-4691-BB23-D906087B26F6}" type="pres">
      <dgm:prSet presAssocID="{3FF646E0-2C5A-40EE-B9A9-D6DD0AAFBD40}" presName="compNode" presStyleCnt="0"/>
      <dgm:spPr/>
    </dgm:pt>
    <dgm:pt modelId="{2A3DAB2F-31E0-44E2-9260-66153A8EC4CC}" type="pres">
      <dgm:prSet presAssocID="{3FF646E0-2C5A-40EE-B9A9-D6DD0AAFBD40}" presName="bkgdShape" presStyleLbl="node1" presStyleIdx="0" presStyleCnt="3" custLinFactNeighborX="-220" custLinFactNeighborY="-187"/>
      <dgm:spPr/>
      <dgm:t>
        <a:bodyPr/>
        <a:lstStyle/>
        <a:p>
          <a:endParaRPr lang="en-US"/>
        </a:p>
      </dgm:t>
    </dgm:pt>
    <dgm:pt modelId="{B4F58544-2001-47A8-AB15-7D79BD3F489F}" type="pres">
      <dgm:prSet presAssocID="{3FF646E0-2C5A-40EE-B9A9-D6DD0AAFBD40}" presName="nodeTx" presStyleLbl="node1" presStyleIdx="0" presStyleCnt="3">
        <dgm:presLayoutVars>
          <dgm:bulletEnabled val="1"/>
        </dgm:presLayoutVars>
      </dgm:prSet>
      <dgm:spPr/>
      <dgm:t>
        <a:bodyPr/>
        <a:lstStyle/>
        <a:p>
          <a:endParaRPr lang="en-US"/>
        </a:p>
      </dgm:t>
    </dgm:pt>
    <dgm:pt modelId="{4BAC7DD0-9F4D-4402-9FE0-EDA5C362B568}" type="pres">
      <dgm:prSet presAssocID="{3FF646E0-2C5A-40EE-B9A9-D6DD0AAFBD40}" presName="invisiNode" presStyleLbl="node1" presStyleIdx="0" presStyleCnt="3"/>
      <dgm:spPr/>
    </dgm:pt>
    <dgm:pt modelId="{AAA275E6-0C37-495A-858F-146925611955}" type="pres">
      <dgm:prSet presAssocID="{3FF646E0-2C5A-40EE-B9A9-D6DD0AAFBD40}" presName="imagNode"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 uri="{837473B0-CC2E-450A-ABE3-18F120FF3D39}">
                <a1611:picAttrSrcUrl xmlns:a1611="http://schemas.microsoft.com/office/drawing/2016/11/main" xmlns="" r:id="rId2"/>
              </a:ext>
            </a:extLst>
          </a:blip>
          <a:srcRect/>
          <a:stretch>
            <a:fillRect l="-25000" r="-25000"/>
          </a:stretch>
        </a:blipFill>
      </dgm:spPr>
    </dgm:pt>
    <dgm:pt modelId="{F67A34C2-39D2-4D6E-B125-A0AD37C8A58E}" type="pres">
      <dgm:prSet presAssocID="{AA9E103B-748B-449C-9186-7CF3DBBF9A98}" presName="sibTrans" presStyleLbl="sibTrans2D1" presStyleIdx="0" presStyleCnt="0"/>
      <dgm:spPr/>
      <dgm:t>
        <a:bodyPr/>
        <a:lstStyle/>
        <a:p>
          <a:endParaRPr lang="en-US"/>
        </a:p>
      </dgm:t>
    </dgm:pt>
    <dgm:pt modelId="{E3522F29-8EA9-4C27-B7F8-AB9D10EFEE69}" type="pres">
      <dgm:prSet presAssocID="{897495EB-1520-470B-9CDF-06252BE84B4D}" presName="compNode" presStyleCnt="0"/>
      <dgm:spPr/>
    </dgm:pt>
    <dgm:pt modelId="{A74495C8-FAED-47D3-A1C6-DC0A52DBBC42}" type="pres">
      <dgm:prSet presAssocID="{897495EB-1520-470B-9CDF-06252BE84B4D}" presName="bkgdShape" presStyleLbl="node1" presStyleIdx="1" presStyleCnt="3"/>
      <dgm:spPr/>
      <dgm:t>
        <a:bodyPr/>
        <a:lstStyle/>
        <a:p>
          <a:endParaRPr lang="en-US"/>
        </a:p>
      </dgm:t>
    </dgm:pt>
    <dgm:pt modelId="{FF50B052-9075-49DD-B10A-D9A63436DB72}" type="pres">
      <dgm:prSet presAssocID="{897495EB-1520-470B-9CDF-06252BE84B4D}" presName="nodeTx" presStyleLbl="node1" presStyleIdx="1" presStyleCnt="3">
        <dgm:presLayoutVars>
          <dgm:bulletEnabled val="1"/>
        </dgm:presLayoutVars>
      </dgm:prSet>
      <dgm:spPr/>
      <dgm:t>
        <a:bodyPr/>
        <a:lstStyle/>
        <a:p>
          <a:endParaRPr lang="en-US"/>
        </a:p>
      </dgm:t>
    </dgm:pt>
    <dgm:pt modelId="{5F6B3DC6-622C-40AE-A6F0-14C9012A8316}" type="pres">
      <dgm:prSet presAssocID="{897495EB-1520-470B-9CDF-06252BE84B4D}" presName="invisiNode" presStyleLbl="node1" presStyleIdx="1" presStyleCnt="3"/>
      <dgm:spPr/>
    </dgm:pt>
    <dgm:pt modelId="{4EB2DBFC-D08F-47BF-BB87-998946BA1CD2}" type="pres">
      <dgm:prSet presAssocID="{897495EB-1520-470B-9CDF-06252BE84B4D}" presName="imagNode" presStyleLbl="fgImgPlace1" presStyleIdx="1" presStyleCnt="3"/>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rcRect/>
          <a:stretch>
            <a:fillRect t="-15000" b="-15000"/>
          </a:stretch>
        </a:blipFill>
      </dgm:spPr>
    </dgm:pt>
    <dgm:pt modelId="{AD72BB06-5CCB-47C6-8A04-8487F9EBF32C}" type="pres">
      <dgm:prSet presAssocID="{CEBF0C4A-590C-48BE-B823-CE84E028D05C}" presName="sibTrans" presStyleLbl="sibTrans2D1" presStyleIdx="0" presStyleCnt="0"/>
      <dgm:spPr/>
      <dgm:t>
        <a:bodyPr/>
        <a:lstStyle/>
        <a:p>
          <a:endParaRPr lang="en-US"/>
        </a:p>
      </dgm:t>
    </dgm:pt>
    <dgm:pt modelId="{1BD747FC-F2A8-48E9-AE74-664C3EEFDA1E}" type="pres">
      <dgm:prSet presAssocID="{029DD1EC-CC9A-4A67-ABB8-11DCCD60A68B}" presName="compNode" presStyleCnt="0"/>
      <dgm:spPr/>
    </dgm:pt>
    <dgm:pt modelId="{C3D6BBBB-85D7-4D36-9276-04C953AE6B1C}" type="pres">
      <dgm:prSet presAssocID="{029DD1EC-CC9A-4A67-ABB8-11DCCD60A68B}" presName="bkgdShape" presStyleLbl="node1" presStyleIdx="2" presStyleCnt="3"/>
      <dgm:spPr/>
      <dgm:t>
        <a:bodyPr/>
        <a:lstStyle/>
        <a:p>
          <a:endParaRPr lang="en-US"/>
        </a:p>
      </dgm:t>
    </dgm:pt>
    <dgm:pt modelId="{210D1E36-3B46-4DC9-8906-5253F4B3FD79}" type="pres">
      <dgm:prSet presAssocID="{029DD1EC-CC9A-4A67-ABB8-11DCCD60A68B}" presName="nodeTx" presStyleLbl="node1" presStyleIdx="2" presStyleCnt="3">
        <dgm:presLayoutVars>
          <dgm:bulletEnabled val="1"/>
        </dgm:presLayoutVars>
      </dgm:prSet>
      <dgm:spPr/>
      <dgm:t>
        <a:bodyPr/>
        <a:lstStyle/>
        <a:p>
          <a:endParaRPr lang="en-US"/>
        </a:p>
      </dgm:t>
    </dgm:pt>
    <dgm:pt modelId="{D342230E-5F88-41FF-974E-A55B9806D1BF}" type="pres">
      <dgm:prSet presAssocID="{029DD1EC-CC9A-4A67-ABB8-11DCCD60A68B}" presName="invisiNode" presStyleLbl="node1" presStyleIdx="2" presStyleCnt="3"/>
      <dgm:spPr/>
    </dgm:pt>
    <dgm:pt modelId="{2B3F27FD-E2EB-487B-A991-8C774D9A8783}" type="pres">
      <dgm:prSet presAssocID="{029DD1EC-CC9A-4A67-ABB8-11DCCD60A68B}" presName="imagNode" presStyleLbl="fgImgPlace1" presStyleIdx="2" presStyleCnt="3"/>
      <dgm:spPr>
        <a:blipFill>
          <a:blip xmlns:r="http://schemas.openxmlformats.org/officeDocument/2006/relationships" r:embed="rId5">
            <a:extLst>
              <a:ext uri="{28A0092B-C50C-407E-A947-70E740481C1C}">
                <a14:useLocalDpi xmlns:a14="http://schemas.microsoft.com/office/drawing/2010/main" val="0"/>
              </a:ext>
            </a:extLst>
          </a:blip>
          <a:srcRect/>
          <a:stretch>
            <a:fillRect l="-6000" r="-6000"/>
          </a:stretch>
        </a:blipFill>
      </dgm:spPr>
    </dgm:pt>
  </dgm:ptLst>
  <dgm:cxnLst>
    <dgm:cxn modelId="{AC181C03-2BCE-8749-A401-273B8770394E}" type="presOf" srcId="{3FF646E0-2C5A-40EE-B9A9-D6DD0AAFBD40}" destId="{2A3DAB2F-31E0-44E2-9260-66153A8EC4CC}" srcOrd="0" destOrd="0" presId="urn:microsoft.com/office/officeart/2005/8/layout/hList7"/>
    <dgm:cxn modelId="{DB50978F-C071-3C46-AC53-189EEE059CF3}" type="presOf" srcId="{CEBF0C4A-590C-48BE-B823-CE84E028D05C}" destId="{AD72BB06-5CCB-47C6-8A04-8487F9EBF32C}" srcOrd="0" destOrd="0" presId="urn:microsoft.com/office/officeart/2005/8/layout/hList7"/>
    <dgm:cxn modelId="{21A1DE97-71D0-DE4C-97DE-8B020E650BCC}" type="presOf" srcId="{3FF646E0-2C5A-40EE-B9A9-D6DD0AAFBD40}" destId="{B4F58544-2001-47A8-AB15-7D79BD3F489F}" srcOrd="1" destOrd="0" presId="urn:microsoft.com/office/officeart/2005/8/layout/hList7"/>
    <dgm:cxn modelId="{1AE1B4E7-FE01-0C4A-8564-E218E93458E6}" type="presOf" srcId="{AA9E103B-748B-449C-9186-7CF3DBBF9A98}" destId="{F67A34C2-39D2-4D6E-B125-A0AD37C8A58E}" srcOrd="0" destOrd="0" presId="urn:microsoft.com/office/officeart/2005/8/layout/hList7"/>
    <dgm:cxn modelId="{05586A78-1D9A-3B4B-937B-E21E051DA234}" type="presOf" srcId="{5D67B8A7-22EE-4089-B714-1F3DB52DA056}" destId="{2582EEEA-978F-4C9A-8419-75474A5862ED}" srcOrd="0" destOrd="0" presId="urn:microsoft.com/office/officeart/2005/8/layout/hList7"/>
    <dgm:cxn modelId="{8AC65897-EC5C-4487-B4FC-0F7A9E5860E7}" srcId="{5D67B8A7-22EE-4089-B714-1F3DB52DA056}" destId="{3FF646E0-2C5A-40EE-B9A9-D6DD0AAFBD40}" srcOrd="0" destOrd="0" parTransId="{F9086BD2-817E-4291-A5C7-0F3D855598F3}" sibTransId="{AA9E103B-748B-449C-9186-7CF3DBBF9A98}"/>
    <dgm:cxn modelId="{93809417-AE0E-B140-90E4-AB38B97E7644}" type="presOf" srcId="{029DD1EC-CC9A-4A67-ABB8-11DCCD60A68B}" destId="{C3D6BBBB-85D7-4D36-9276-04C953AE6B1C}" srcOrd="0" destOrd="0" presId="urn:microsoft.com/office/officeart/2005/8/layout/hList7"/>
    <dgm:cxn modelId="{0B29CF5C-29A6-DC48-A169-523E16741FDA}" type="presOf" srcId="{029DD1EC-CC9A-4A67-ABB8-11DCCD60A68B}" destId="{210D1E36-3B46-4DC9-8906-5253F4B3FD79}" srcOrd="1" destOrd="0" presId="urn:microsoft.com/office/officeart/2005/8/layout/hList7"/>
    <dgm:cxn modelId="{49603E4F-2E2C-3A42-B186-CBAABC5ECEA5}" type="presOf" srcId="{897495EB-1520-470B-9CDF-06252BE84B4D}" destId="{A74495C8-FAED-47D3-A1C6-DC0A52DBBC42}" srcOrd="0" destOrd="0" presId="urn:microsoft.com/office/officeart/2005/8/layout/hList7"/>
    <dgm:cxn modelId="{9447698F-2AE0-4713-99B3-E2DD104347ED}" srcId="{5D67B8A7-22EE-4089-B714-1F3DB52DA056}" destId="{029DD1EC-CC9A-4A67-ABB8-11DCCD60A68B}" srcOrd="2" destOrd="0" parTransId="{F4E8E947-CBEA-467F-B3C1-8BB8C70914B4}" sibTransId="{FDD0789E-278F-4E33-A5FA-30A639BD8C9F}"/>
    <dgm:cxn modelId="{C57A6FAC-DEE2-415A-8A5C-FD6F435FF44D}" srcId="{5D67B8A7-22EE-4089-B714-1F3DB52DA056}" destId="{897495EB-1520-470B-9CDF-06252BE84B4D}" srcOrd="1" destOrd="0" parTransId="{6880C33B-E9ED-4331-A2AF-AAA7D2A232DA}" sibTransId="{CEBF0C4A-590C-48BE-B823-CE84E028D05C}"/>
    <dgm:cxn modelId="{AD753BCD-C2A4-6049-B687-0BC045C5D1B9}" type="presOf" srcId="{897495EB-1520-470B-9CDF-06252BE84B4D}" destId="{FF50B052-9075-49DD-B10A-D9A63436DB72}" srcOrd="1" destOrd="0" presId="urn:microsoft.com/office/officeart/2005/8/layout/hList7"/>
    <dgm:cxn modelId="{32221ADF-BA71-FB43-BCA0-21347DE26ED9}" type="presParOf" srcId="{2582EEEA-978F-4C9A-8419-75474A5862ED}" destId="{82A7D5B0-102F-4509-B788-3ED6429B395A}" srcOrd="0" destOrd="0" presId="urn:microsoft.com/office/officeart/2005/8/layout/hList7"/>
    <dgm:cxn modelId="{B03C98A8-E414-084F-BADF-32F2CC39B51C}" type="presParOf" srcId="{2582EEEA-978F-4C9A-8419-75474A5862ED}" destId="{0ADB930A-49EF-43FC-BE54-21B6EF6A57F1}" srcOrd="1" destOrd="0" presId="urn:microsoft.com/office/officeart/2005/8/layout/hList7"/>
    <dgm:cxn modelId="{67B6279D-7E5D-C943-B7E6-81A0DD16BE4C}" type="presParOf" srcId="{0ADB930A-49EF-43FC-BE54-21B6EF6A57F1}" destId="{E8B10E18-AF87-4691-BB23-D906087B26F6}" srcOrd="0" destOrd="0" presId="urn:microsoft.com/office/officeart/2005/8/layout/hList7"/>
    <dgm:cxn modelId="{A4EEC05A-A5B4-1740-AC4F-61146D987D09}" type="presParOf" srcId="{E8B10E18-AF87-4691-BB23-D906087B26F6}" destId="{2A3DAB2F-31E0-44E2-9260-66153A8EC4CC}" srcOrd="0" destOrd="0" presId="urn:microsoft.com/office/officeart/2005/8/layout/hList7"/>
    <dgm:cxn modelId="{43569ED9-E8E8-8C4C-868A-76997CC952F2}" type="presParOf" srcId="{E8B10E18-AF87-4691-BB23-D906087B26F6}" destId="{B4F58544-2001-47A8-AB15-7D79BD3F489F}" srcOrd="1" destOrd="0" presId="urn:microsoft.com/office/officeart/2005/8/layout/hList7"/>
    <dgm:cxn modelId="{4DE37F7D-55C4-7F4D-9AF7-E59FE8EF16FB}" type="presParOf" srcId="{E8B10E18-AF87-4691-BB23-D906087B26F6}" destId="{4BAC7DD0-9F4D-4402-9FE0-EDA5C362B568}" srcOrd="2" destOrd="0" presId="urn:microsoft.com/office/officeart/2005/8/layout/hList7"/>
    <dgm:cxn modelId="{13949D8A-0454-6D44-8724-58F9711687C3}" type="presParOf" srcId="{E8B10E18-AF87-4691-BB23-D906087B26F6}" destId="{AAA275E6-0C37-495A-858F-146925611955}" srcOrd="3" destOrd="0" presId="urn:microsoft.com/office/officeart/2005/8/layout/hList7"/>
    <dgm:cxn modelId="{6E416C7E-CCA6-144F-B73A-8C2721EFB980}" type="presParOf" srcId="{0ADB930A-49EF-43FC-BE54-21B6EF6A57F1}" destId="{F67A34C2-39D2-4D6E-B125-A0AD37C8A58E}" srcOrd="1" destOrd="0" presId="urn:microsoft.com/office/officeart/2005/8/layout/hList7"/>
    <dgm:cxn modelId="{9EE4BDD8-5F88-7F42-BDBF-C1DB4E350482}" type="presParOf" srcId="{0ADB930A-49EF-43FC-BE54-21B6EF6A57F1}" destId="{E3522F29-8EA9-4C27-B7F8-AB9D10EFEE69}" srcOrd="2" destOrd="0" presId="urn:microsoft.com/office/officeart/2005/8/layout/hList7"/>
    <dgm:cxn modelId="{E904E5A7-0A1B-5145-901A-7F7C8FF81889}" type="presParOf" srcId="{E3522F29-8EA9-4C27-B7F8-AB9D10EFEE69}" destId="{A74495C8-FAED-47D3-A1C6-DC0A52DBBC42}" srcOrd="0" destOrd="0" presId="urn:microsoft.com/office/officeart/2005/8/layout/hList7"/>
    <dgm:cxn modelId="{94186DDC-A4D3-1642-B770-F8F2EC96910F}" type="presParOf" srcId="{E3522F29-8EA9-4C27-B7F8-AB9D10EFEE69}" destId="{FF50B052-9075-49DD-B10A-D9A63436DB72}" srcOrd="1" destOrd="0" presId="urn:microsoft.com/office/officeart/2005/8/layout/hList7"/>
    <dgm:cxn modelId="{52EE32C8-E770-6F48-BC73-1BB329785E14}" type="presParOf" srcId="{E3522F29-8EA9-4C27-B7F8-AB9D10EFEE69}" destId="{5F6B3DC6-622C-40AE-A6F0-14C9012A8316}" srcOrd="2" destOrd="0" presId="urn:microsoft.com/office/officeart/2005/8/layout/hList7"/>
    <dgm:cxn modelId="{190987B0-781A-DD40-AA75-AE6454AF099A}" type="presParOf" srcId="{E3522F29-8EA9-4C27-B7F8-AB9D10EFEE69}" destId="{4EB2DBFC-D08F-47BF-BB87-998946BA1CD2}" srcOrd="3" destOrd="0" presId="urn:microsoft.com/office/officeart/2005/8/layout/hList7"/>
    <dgm:cxn modelId="{AC3F0A2D-19D5-F24B-81A3-4BF641C208BA}" type="presParOf" srcId="{0ADB930A-49EF-43FC-BE54-21B6EF6A57F1}" destId="{AD72BB06-5CCB-47C6-8A04-8487F9EBF32C}" srcOrd="3" destOrd="0" presId="urn:microsoft.com/office/officeart/2005/8/layout/hList7"/>
    <dgm:cxn modelId="{E0C492AB-8377-2E40-86F7-5952C713537D}" type="presParOf" srcId="{0ADB930A-49EF-43FC-BE54-21B6EF6A57F1}" destId="{1BD747FC-F2A8-48E9-AE74-664C3EEFDA1E}" srcOrd="4" destOrd="0" presId="urn:microsoft.com/office/officeart/2005/8/layout/hList7"/>
    <dgm:cxn modelId="{573B8415-69F4-F44F-AE23-C67A54F38DEA}" type="presParOf" srcId="{1BD747FC-F2A8-48E9-AE74-664C3EEFDA1E}" destId="{C3D6BBBB-85D7-4D36-9276-04C953AE6B1C}" srcOrd="0" destOrd="0" presId="urn:microsoft.com/office/officeart/2005/8/layout/hList7"/>
    <dgm:cxn modelId="{1FBD4D50-C9B9-F648-B106-D41D2500FFF5}" type="presParOf" srcId="{1BD747FC-F2A8-48E9-AE74-664C3EEFDA1E}" destId="{210D1E36-3B46-4DC9-8906-5253F4B3FD79}" srcOrd="1" destOrd="0" presId="urn:microsoft.com/office/officeart/2005/8/layout/hList7"/>
    <dgm:cxn modelId="{94E215ED-3F3C-F446-9C2F-0A13FABACC5A}" type="presParOf" srcId="{1BD747FC-F2A8-48E9-AE74-664C3EEFDA1E}" destId="{D342230E-5F88-41FF-974E-A55B9806D1BF}" srcOrd="2" destOrd="0" presId="urn:microsoft.com/office/officeart/2005/8/layout/hList7"/>
    <dgm:cxn modelId="{AF288532-3619-0942-9452-69CA3FCF741B}" type="presParOf" srcId="{1BD747FC-F2A8-48E9-AE74-664C3EEFDA1E}" destId="{2B3F27FD-E2EB-487B-A991-8C774D9A8783}"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67B8A7-22EE-4089-B714-1F3DB52DA056}" type="doc">
      <dgm:prSet loTypeId="urn:microsoft.com/office/officeart/2005/8/layout/hList7" loCatId="picture" qsTypeId="urn:microsoft.com/office/officeart/2005/8/quickstyle/simple1" qsCatId="simple" csTypeId="urn:microsoft.com/office/officeart/2005/8/colors/accent1_2" csCatId="accent1" phldr="1"/>
      <dgm:spPr/>
    </dgm:pt>
    <dgm:pt modelId="{3FF646E0-2C5A-40EE-B9A9-D6DD0AAFBD40}">
      <dgm:prSet phldrT="[Text]"/>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en-GB" dirty="0"/>
            <a:t>Voice</a:t>
          </a:r>
        </a:p>
      </dgm:t>
    </dgm:pt>
    <dgm:pt modelId="{F9086BD2-817E-4291-A5C7-0F3D855598F3}" type="parTrans" cxnId="{8AC65897-EC5C-4487-B4FC-0F7A9E5860E7}">
      <dgm:prSet/>
      <dgm:spPr/>
      <dgm:t>
        <a:bodyPr/>
        <a:lstStyle/>
        <a:p>
          <a:endParaRPr lang="en-GB"/>
        </a:p>
      </dgm:t>
    </dgm:pt>
    <dgm:pt modelId="{AA9E103B-748B-449C-9186-7CF3DBBF9A98}" type="sibTrans" cxnId="{8AC65897-EC5C-4487-B4FC-0F7A9E5860E7}">
      <dgm:prSet/>
      <dgm:spPr/>
      <dgm:t>
        <a:bodyPr/>
        <a:lstStyle/>
        <a:p>
          <a:endParaRPr lang="en-GB"/>
        </a:p>
      </dgm:t>
    </dgm:pt>
    <dgm:pt modelId="{897495EB-1520-470B-9CDF-06252BE84B4D}">
      <dgm:prSet phldrT="[Text]"/>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en-GB" dirty="0"/>
            <a:t>Facial</a:t>
          </a:r>
        </a:p>
      </dgm:t>
    </dgm:pt>
    <dgm:pt modelId="{6880C33B-E9ED-4331-A2AF-AAA7D2A232DA}" type="parTrans" cxnId="{C57A6FAC-DEE2-415A-8A5C-FD6F435FF44D}">
      <dgm:prSet/>
      <dgm:spPr/>
      <dgm:t>
        <a:bodyPr/>
        <a:lstStyle/>
        <a:p>
          <a:endParaRPr lang="en-GB"/>
        </a:p>
      </dgm:t>
    </dgm:pt>
    <dgm:pt modelId="{CEBF0C4A-590C-48BE-B823-CE84E028D05C}" type="sibTrans" cxnId="{C57A6FAC-DEE2-415A-8A5C-FD6F435FF44D}">
      <dgm:prSet/>
      <dgm:spPr/>
      <dgm:t>
        <a:bodyPr/>
        <a:lstStyle/>
        <a:p>
          <a:endParaRPr lang="en-GB"/>
        </a:p>
      </dgm:t>
    </dgm:pt>
    <dgm:pt modelId="{029DD1EC-CC9A-4A67-ABB8-11DCCD60A68B}">
      <dgm:prSet phldrT="[Text]"/>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en-GB" dirty="0"/>
            <a:t>Finger</a:t>
          </a:r>
        </a:p>
      </dgm:t>
    </dgm:pt>
    <dgm:pt modelId="{F4E8E947-CBEA-467F-B3C1-8BB8C70914B4}" type="parTrans" cxnId="{9447698F-2AE0-4713-99B3-E2DD104347ED}">
      <dgm:prSet/>
      <dgm:spPr/>
      <dgm:t>
        <a:bodyPr/>
        <a:lstStyle/>
        <a:p>
          <a:endParaRPr lang="en-GB"/>
        </a:p>
      </dgm:t>
    </dgm:pt>
    <dgm:pt modelId="{FDD0789E-278F-4E33-A5FA-30A639BD8C9F}" type="sibTrans" cxnId="{9447698F-2AE0-4713-99B3-E2DD104347ED}">
      <dgm:prSet/>
      <dgm:spPr/>
      <dgm:t>
        <a:bodyPr/>
        <a:lstStyle/>
        <a:p>
          <a:endParaRPr lang="en-GB"/>
        </a:p>
      </dgm:t>
    </dgm:pt>
    <dgm:pt modelId="{2582EEEA-978F-4C9A-8419-75474A5862ED}" type="pres">
      <dgm:prSet presAssocID="{5D67B8A7-22EE-4089-B714-1F3DB52DA056}" presName="Name0" presStyleCnt="0">
        <dgm:presLayoutVars>
          <dgm:dir/>
          <dgm:resizeHandles val="exact"/>
        </dgm:presLayoutVars>
      </dgm:prSet>
      <dgm:spPr/>
    </dgm:pt>
    <dgm:pt modelId="{82A7D5B0-102F-4509-B788-3ED6429B395A}" type="pres">
      <dgm:prSet presAssocID="{5D67B8A7-22EE-4089-B714-1F3DB52DA056}" presName="fgShape" presStyleLbl="fgShp" presStyleIdx="0" presStyleCnt="1" custLinFactNeighborY="262"/>
      <dgm:spPr/>
    </dgm:pt>
    <dgm:pt modelId="{0ADB930A-49EF-43FC-BE54-21B6EF6A57F1}" type="pres">
      <dgm:prSet presAssocID="{5D67B8A7-22EE-4089-B714-1F3DB52DA056}" presName="linComp" presStyleCnt="0"/>
      <dgm:spPr/>
    </dgm:pt>
    <dgm:pt modelId="{E8B10E18-AF87-4691-BB23-D906087B26F6}" type="pres">
      <dgm:prSet presAssocID="{3FF646E0-2C5A-40EE-B9A9-D6DD0AAFBD40}" presName="compNode" presStyleCnt="0"/>
      <dgm:spPr/>
    </dgm:pt>
    <dgm:pt modelId="{2A3DAB2F-31E0-44E2-9260-66153A8EC4CC}" type="pres">
      <dgm:prSet presAssocID="{3FF646E0-2C5A-40EE-B9A9-D6DD0AAFBD40}" presName="bkgdShape" presStyleLbl="node1" presStyleIdx="0" presStyleCnt="3" custLinFactNeighborX="-220" custLinFactNeighborY="-187"/>
      <dgm:spPr/>
      <dgm:t>
        <a:bodyPr/>
        <a:lstStyle/>
        <a:p>
          <a:endParaRPr lang="en-US"/>
        </a:p>
      </dgm:t>
    </dgm:pt>
    <dgm:pt modelId="{B4F58544-2001-47A8-AB15-7D79BD3F489F}" type="pres">
      <dgm:prSet presAssocID="{3FF646E0-2C5A-40EE-B9A9-D6DD0AAFBD40}" presName="nodeTx" presStyleLbl="node1" presStyleIdx="0" presStyleCnt="3">
        <dgm:presLayoutVars>
          <dgm:bulletEnabled val="1"/>
        </dgm:presLayoutVars>
      </dgm:prSet>
      <dgm:spPr/>
      <dgm:t>
        <a:bodyPr/>
        <a:lstStyle/>
        <a:p>
          <a:endParaRPr lang="en-US"/>
        </a:p>
      </dgm:t>
    </dgm:pt>
    <dgm:pt modelId="{4BAC7DD0-9F4D-4402-9FE0-EDA5C362B568}" type="pres">
      <dgm:prSet presAssocID="{3FF646E0-2C5A-40EE-B9A9-D6DD0AAFBD40}" presName="invisiNode" presStyleLbl="node1" presStyleIdx="0" presStyleCnt="3"/>
      <dgm:spPr/>
    </dgm:pt>
    <dgm:pt modelId="{AAA275E6-0C37-495A-858F-146925611955}" type="pres">
      <dgm:prSet presAssocID="{3FF646E0-2C5A-40EE-B9A9-D6DD0AAFBD40}" presName="imagNode"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 uri="{837473B0-CC2E-450A-ABE3-18F120FF3D39}">
                <a1611:picAttrSrcUrl xmlns:a1611="http://schemas.microsoft.com/office/drawing/2016/11/main" xmlns="" r:id="rId2"/>
              </a:ext>
            </a:extLst>
          </a:blip>
          <a:srcRect/>
          <a:stretch>
            <a:fillRect l="-25000" r="-25000"/>
          </a:stretch>
        </a:blipFill>
      </dgm:spPr>
    </dgm:pt>
    <dgm:pt modelId="{F67A34C2-39D2-4D6E-B125-A0AD37C8A58E}" type="pres">
      <dgm:prSet presAssocID="{AA9E103B-748B-449C-9186-7CF3DBBF9A98}" presName="sibTrans" presStyleLbl="sibTrans2D1" presStyleIdx="0" presStyleCnt="0"/>
      <dgm:spPr/>
      <dgm:t>
        <a:bodyPr/>
        <a:lstStyle/>
        <a:p>
          <a:endParaRPr lang="en-US"/>
        </a:p>
      </dgm:t>
    </dgm:pt>
    <dgm:pt modelId="{E3522F29-8EA9-4C27-B7F8-AB9D10EFEE69}" type="pres">
      <dgm:prSet presAssocID="{897495EB-1520-470B-9CDF-06252BE84B4D}" presName="compNode" presStyleCnt="0"/>
      <dgm:spPr/>
    </dgm:pt>
    <dgm:pt modelId="{A74495C8-FAED-47D3-A1C6-DC0A52DBBC42}" type="pres">
      <dgm:prSet presAssocID="{897495EB-1520-470B-9CDF-06252BE84B4D}" presName="bkgdShape" presStyleLbl="node1" presStyleIdx="1" presStyleCnt="3"/>
      <dgm:spPr/>
      <dgm:t>
        <a:bodyPr/>
        <a:lstStyle/>
        <a:p>
          <a:endParaRPr lang="en-US"/>
        </a:p>
      </dgm:t>
    </dgm:pt>
    <dgm:pt modelId="{FF50B052-9075-49DD-B10A-D9A63436DB72}" type="pres">
      <dgm:prSet presAssocID="{897495EB-1520-470B-9CDF-06252BE84B4D}" presName="nodeTx" presStyleLbl="node1" presStyleIdx="1" presStyleCnt="3">
        <dgm:presLayoutVars>
          <dgm:bulletEnabled val="1"/>
        </dgm:presLayoutVars>
      </dgm:prSet>
      <dgm:spPr/>
      <dgm:t>
        <a:bodyPr/>
        <a:lstStyle/>
        <a:p>
          <a:endParaRPr lang="en-US"/>
        </a:p>
      </dgm:t>
    </dgm:pt>
    <dgm:pt modelId="{5F6B3DC6-622C-40AE-A6F0-14C9012A8316}" type="pres">
      <dgm:prSet presAssocID="{897495EB-1520-470B-9CDF-06252BE84B4D}" presName="invisiNode" presStyleLbl="node1" presStyleIdx="1" presStyleCnt="3"/>
      <dgm:spPr/>
    </dgm:pt>
    <dgm:pt modelId="{4EB2DBFC-D08F-47BF-BB87-998946BA1CD2}" type="pres">
      <dgm:prSet presAssocID="{897495EB-1520-470B-9CDF-06252BE84B4D}" presName="imagNode" presStyleLbl="fgImgPlace1" presStyleIdx="1" presStyleCnt="3"/>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rcRect/>
          <a:stretch>
            <a:fillRect t="-15000" b="-15000"/>
          </a:stretch>
        </a:blipFill>
      </dgm:spPr>
    </dgm:pt>
    <dgm:pt modelId="{AD72BB06-5CCB-47C6-8A04-8487F9EBF32C}" type="pres">
      <dgm:prSet presAssocID="{CEBF0C4A-590C-48BE-B823-CE84E028D05C}" presName="sibTrans" presStyleLbl="sibTrans2D1" presStyleIdx="0" presStyleCnt="0"/>
      <dgm:spPr/>
      <dgm:t>
        <a:bodyPr/>
        <a:lstStyle/>
        <a:p>
          <a:endParaRPr lang="en-US"/>
        </a:p>
      </dgm:t>
    </dgm:pt>
    <dgm:pt modelId="{1BD747FC-F2A8-48E9-AE74-664C3EEFDA1E}" type="pres">
      <dgm:prSet presAssocID="{029DD1EC-CC9A-4A67-ABB8-11DCCD60A68B}" presName="compNode" presStyleCnt="0"/>
      <dgm:spPr/>
    </dgm:pt>
    <dgm:pt modelId="{C3D6BBBB-85D7-4D36-9276-04C953AE6B1C}" type="pres">
      <dgm:prSet presAssocID="{029DD1EC-CC9A-4A67-ABB8-11DCCD60A68B}" presName="bkgdShape" presStyleLbl="node1" presStyleIdx="2" presStyleCnt="3"/>
      <dgm:spPr/>
      <dgm:t>
        <a:bodyPr/>
        <a:lstStyle/>
        <a:p>
          <a:endParaRPr lang="en-US"/>
        </a:p>
      </dgm:t>
    </dgm:pt>
    <dgm:pt modelId="{210D1E36-3B46-4DC9-8906-5253F4B3FD79}" type="pres">
      <dgm:prSet presAssocID="{029DD1EC-CC9A-4A67-ABB8-11DCCD60A68B}" presName="nodeTx" presStyleLbl="node1" presStyleIdx="2" presStyleCnt="3">
        <dgm:presLayoutVars>
          <dgm:bulletEnabled val="1"/>
        </dgm:presLayoutVars>
      </dgm:prSet>
      <dgm:spPr/>
      <dgm:t>
        <a:bodyPr/>
        <a:lstStyle/>
        <a:p>
          <a:endParaRPr lang="en-US"/>
        </a:p>
      </dgm:t>
    </dgm:pt>
    <dgm:pt modelId="{D342230E-5F88-41FF-974E-A55B9806D1BF}" type="pres">
      <dgm:prSet presAssocID="{029DD1EC-CC9A-4A67-ABB8-11DCCD60A68B}" presName="invisiNode" presStyleLbl="node1" presStyleIdx="2" presStyleCnt="3"/>
      <dgm:spPr/>
    </dgm:pt>
    <dgm:pt modelId="{2B3F27FD-E2EB-487B-A991-8C774D9A8783}" type="pres">
      <dgm:prSet presAssocID="{029DD1EC-CC9A-4A67-ABB8-11DCCD60A68B}" presName="imagNode" presStyleLbl="fgImgPlace1" presStyleIdx="2" presStyleCnt="3"/>
      <dgm:spPr>
        <a:blipFill>
          <a:blip xmlns:r="http://schemas.openxmlformats.org/officeDocument/2006/relationships" r:embed="rId5">
            <a:extLst>
              <a:ext uri="{28A0092B-C50C-407E-A947-70E740481C1C}">
                <a14:useLocalDpi xmlns:a14="http://schemas.microsoft.com/office/drawing/2010/main" val="0"/>
              </a:ext>
            </a:extLst>
          </a:blip>
          <a:srcRect/>
          <a:stretch>
            <a:fillRect l="-6000" r="-6000"/>
          </a:stretch>
        </a:blipFill>
      </dgm:spPr>
    </dgm:pt>
  </dgm:ptLst>
  <dgm:cxnLst>
    <dgm:cxn modelId="{F6AA3CCD-365C-0747-9C33-784B229CC6F6}" type="presOf" srcId="{3FF646E0-2C5A-40EE-B9A9-D6DD0AAFBD40}" destId="{2A3DAB2F-31E0-44E2-9260-66153A8EC4CC}" srcOrd="0" destOrd="0" presId="urn:microsoft.com/office/officeart/2005/8/layout/hList7"/>
    <dgm:cxn modelId="{172EF2BB-9EC2-9A4B-8652-75C53F6EF97E}" type="presOf" srcId="{897495EB-1520-470B-9CDF-06252BE84B4D}" destId="{A74495C8-FAED-47D3-A1C6-DC0A52DBBC42}" srcOrd="0" destOrd="0" presId="urn:microsoft.com/office/officeart/2005/8/layout/hList7"/>
    <dgm:cxn modelId="{CD166858-EDBD-DD43-810A-95DDE3EE0BEA}" type="presOf" srcId="{5D67B8A7-22EE-4089-B714-1F3DB52DA056}" destId="{2582EEEA-978F-4C9A-8419-75474A5862ED}" srcOrd="0" destOrd="0" presId="urn:microsoft.com/office/officeart/2005/8/layout/hList7"/>
    <dgm:cxn modelId="{8AC65897-EC5C-4487-B4FC-0F7A9E5860E7}" srcId="{5D67B8A7-22EE-4089-B714-1F3DB52DA056}" destId="{3FF646E0-2C5A-40EE-B9A9-D6DD0AAFBD40}" srcOrd="0" destOrd="0" parTransId="{F9086BD2-817E-4291-A5C7-0F3D855598F3}" sibTransId="{AA9E103B-748B-449C-9186-7CF3DBBF9A98}"/>
    <dgm:cxn modelId="{4D106F61-8214-2B49-A8F7-9DC20536947D}" type="presOf" srcId="{CEBF0C4A-590C-48BE-B823-CE84E028D05C}" destId="{AD72BB06-5CCB-47C6-8A04-8487F9EBF32C}" srcOrd="0" destOrd="0" presId="urn:microsoft.com/office/officeart/2005/8/layout/hList7"/>
    <dgm:cxn modelId="{9447698F-2AE0-4713-99B3-E2DD104347ED}" srcId="{5D67B8A7-22EE-4089-B714-1F3DB52DA056}" destId="{029DD1EC-CC9A-4A67-ABB8-11DCCD60A68B}" srcOrd="2" destOrd="0" parTransId="{F4E8E947-CBEA-467F-B3C1-8BB8C70914B4}" sibTransId="{FDD0789E-278F-4E33-A5FA-30A639BD8C9F}"/>
    <dgm:cxn modelId="{0A6F8081-7627-AF42-8A4B-24A08295EF1C}" type="presOf" srcId="{AA9E103B-748B-449C-9186-7CF3DBBF9A98}" destId="{F67A34C2-39D2-4D6E-B125-A0AD37C8A58E}" srcOrd="0" destOrd="0" presId="urn:microsoft.com/office/officeart/2005/8/layout/hList7"/>
    <dgm:cxn modelId="{C57A6FAC-DEE2-415A-8A5C-FD6F435FF44D}" srcId="{5D67B8A7-22EE-4089-B714-1F3DB52DA056}" destId="{897495EB-1520-470B-9CDF-06252BE84B4D}" srcOrd="1" destOrd="0" parTransId="{6880C33B-E9ED-4331-A2AF-AAA7D2A232DA}" sibTransId="{CEBF0C4A-590C-48BE-B823-CE84E028D05C}"/>
    <dgm:cxn modelId="{FFD04B10-A05E-9943-BE18-2EAB7D7563C9}" type="presOf" srcId="{029DD1EC-CC9A-4A67-ABB8-11DCCD60A68B}" destId="{210D1E36-3B46-4DC9-8906-5253F4B3FD79}" srcOrd="1" destOrd="0" presId="urn:microsoft.com/office/officeart/2005/8/layout/hList7"/>
    <dgm:cxn modelId="{417EEBDC-57AF-414C-8B61-A0EE03314184}" type="presOf" srcId="{897495EB-1520-470B-9CDF-06252BE84B4D}" destId="{FF50B052-9075-49DD-B10A-D9A63436DB72}" srcOrd="1" destOrd="0" presId="urn:microsoft.com/office/officeart/2005/8/layout/hList7"/>
    <dgm:cxn modelId="{2644D56B-1DA4-F642-974F-DE4D0DF02C29}" type="presOf" srcId="{029DD1EC-CC9A-4A67-ABB8-11DCCD60A68B}" destId="{C3D6BBBB-85D7-4D36-9276-04C953AE6B1C}" srcOrd="0" destOrd="0" presId="urn:microsoft.com/office/officeart/2005/8/layout/hList7"/>
    <dgm:cxn modelId="{EEB68AF3-CA9F-844D-8EDF-001288B1FA9F}" type="presOf" srcId="{3FF646E0-2C5A-40EE-B9A9-D6DD0AAFBD40}" destId="{B4F58544-2001-47A8-AB15-7D79BD3F489F}" srcOrd="1" destOrd="0" presId="urn:microsoft.com/office/officeart/2005/8/layout/hList7"/>
    <dgm:cxn modelId="{643644BE-7D3C-524C-AF94-0D6676DE7194}" type="presParOf" srcId="{2582EEEA-978F-4C9A-8419-75474A5862ED}" destId="{82A7D5B0-102F-4509-B788-3ED6429B395A}" srcOrd="0" destOrd="0" presId="urn:microsoft.com/office/officeart/2005/8/layout/hList7"/>
    <dgm:cxn modelId="{90985D93-895C-A545-BD44-D7FBE50F2E49}" type="presParOf" srcId="{2582EEEA-978F-4C9A-8419-75474A5862ED}" destId="{0ADB930A-49EF-43FC-BE54-21B6EF6A57F1}" srcOrd="1" destOrd="0" presId="urn:microsoft.com/office/officeart/2005/8/layout/hList7"/>
    <dgm:cxn modelId="{5055DC3F-8028-254C-B7F5-6A2F73E8AF5C}" type="presParOf" srcId="{0ADB930A-49EF-43FC-BE54-21B6EF6A57F1}" destId="{E8B10E18-AF87-4691-BB23-D906087B26F6}" srcOrd="0" destOrd="0" presId="urn:microsoft.com/office/officeart/2005/8/layout/hList7"/>
    <dgm:cxn modelId="{27C027F9-33E2-2D46-B04D-367270D6A699}" type="presParOf" srcId="{E8B10E18-AF87-4691-BB23-D906087B26F6}" destId="{2A3DAB2F-31E0-44E2-9260-66153A8EC4CC}" srcOrd="0" destOrd="0" presId="urn:microsoft.com/office/officeart/2005/8/layout/hList7"/>
    <dgm:cxn modelId="{B5BCE89C-2A40-C24E-BE5F-821662636935}" type="presParOf" srcId="{E8B10E18-AF87-4691-BB23-D906087B26F6}" destId="{B4F58544-2001-47A8-AB15-7D79BD3F489F}" srcOrd="1" destOrd="0" presId="urn:microsoft.com/office/officeart/2005/8/layout/hList7"/>
    <dgm:cxn modelId="{5E070A12-46EC-E843-85A1-74459D91047F}" type="presParOf" srcId="{E8B10E18-AF87-4691-BB23-D906087B26F6}" destId="{4BAC7DD0-9F4D-4402-9FE0-EDA5C362B568}" srcOrd="2" destOrd="0" presId="urn:microsoft.com/office/officeart/2005/8/layout/hList7"/>
    <dgm:cxn modelId="{9832179F-8524-C945-9EB9-1FC33B311336}" type="presParOf" srcId="{E8B10E18-AF87-4691-BB23-D906087B26F6}" destId="{AAA275E6-0C37-495A-858F-146925611955}" srcOrd="3" destOrd="0" presId="urn:microsoft.com/office/officeart/2005/8/layout/hList7"/>
    <dgm:cxn modelId="{E0054892-6F4A-E149-8A38-42E7338552E4}" type="presParOf" srcId="{0ADB930A-49EF-43FC-BE54-21B6EF6A57F1}" destId="{F67A34C2-39D2-4D6E-B125-A0AD37C8A58E}" srcOrd="1" destOrd="0" presId="urn:microsoft.com/office/officeart/2005/8/layout/hList7"/>
    <dgm:cxn modelId="{3742F902-309A-BA47-8E85-6917C54B425F}" type="presParOf" srcId="{0ADB930A-49EF-43FC-BE54-21B6EF6A57F1}" destId="{E3522F29-8EA9-4C27-B7F8-AB9D10EFEE69}" srcOrd="2" destOrd="0" presId="urn:microsoft.com/office/officeart/2005/8/layout/hList7"/>
    <dgm:cxn modelId="{33BAFF55-9F9C-DF45-81B9-CC7178439E3E}" type="presParOf" srcId="{E3522F29-8EA9-4C27-B7F8-AB9D10EFEE69}" destId="{A74495C8-FAED-47D3-A1C6-DC0A52DBBC42}" srcOrd="0" destOrd="0" presId="urn:microsoft.com/office/officeart/2005/8/layout/hList7"/>
    <dgm:cxn modelId="{9C05426D-66DA-854D-9FE3-3FCD4AF06415}" type="presParOf" srcId="{E3522F29-8EA9-4C27-B7F8-AB9D10EFEE69}" destId="{FF50B052-9075-49DD-B10A-D9A63436DB72}" srcOrd="1" destOrd="0" presId="urn:microsoft.com/office/officeart/2005/8/layout/hList7"/>
    <dgm:cxn modelId="{4306E444-3DB1-C048-B4FB-A17F77A00543}" type="presParOf" srcId="{E3522F29-8EA9-4C27-B7F8-AB9D10EFEE69}" destId="{5F6B3DC6-622C-40AE-A6F0-14C9012A8316}" srcOrd="2" destOrd="0" presId="urn:microsoft.com/office/officeart/2005/8/layout/hList7"/>
    <dgm:cxn modelId="{C1D78B2B-F928-4143-8B6D-5DCC760233A9}" type="presParOf" srcId="{E3522F29-8EA9-4C27-B7F8-AB9D10EFEE69}" destId="{4EB2DBFC-D08F-47BF-BB87-998946BA1CD2}" srcOrd="3" destOrd="0" presId="urn:microsoft.com/office/officeart/2005/8/layout/hList7"/>
    <dgm:cxn modelId="{143EC045-D534-C64D-B826-FC336F57C701}" type="presParOf" srcId="{0ADB930A-49EF-43FC-BE54-21B6EF6A57F1}" destId="{AD72BB06-5CCB-47C6-8A04-8487F9EBF32C}" srcOrd="3" destOrd="0" presId="urn:microsoft.com/office/officeart/2005/8/layout/hList7"/>
    <dgm:cxn modelId="{88201D62-2938-0A43-8097-C4056CAA7F24}" type="presParOf" srcId="{0ADB930A-49EF-43FC-BE54-21B6EF6A57F1}" destId="{1BD747FC-F2A8-48E9-AE74-664C3EEFDA1E}" srcOrd="4" destOrd="0" presId="urn:microsoft.com/office/officeart/2005/8/layout/hList7"/>
    <dgm:cxn modelId="{1F6DE309-DD86-864D-9F6A-0EB93A642062}" type="presParOf" srcId="{1BD747FC-F2A8-48E9-AE74-664C3EEFDA1E}" destId="{C3D6BBBB-85D7-4D36-9276-04C953AE6B1C}" srcOrd="0" destOrd="0" presId="urn:microsoft.com/office/officeart/2005/8/layout/hList7"/>
    <dgm:cxn modelId="{D6237E12-7C6A-BE4B-887F-A5E4F012E3C5}" type="presParOf" srcId="{1BD747FC-F2A8-48E9-AE74-664C3EEFDA1E}" destId="{210D1E36-3B46-4DC9-8906-5253F4B3FD79}" srcOrd="1" destOrd="0" presId="urn:microsoft.com/office/officeart/2005/8/layout/hList7"/>
    <dgm:cxn modelId="{FC99A2C8-7280-B04F-9400-EDBF3218456A}" type="presParOf" srcId="{1BD747FC-F2A8-48E9-AE74-664C3EEFDA1E}" destId="{D342230E-5F88-41FF-974E-A55B9806D1BF}" srcOrd="2" destOrd="0" presId="urn:microsoft.com/office/officeart/2005/8/layout/hList7"/>
    <dgm:cxn modelId="{47A2BE73-68BA-E74B-87AA-10A3388B42AC}" type="presParOf" srcId="{1BD747FC-F2A8-48E9-AE74-664C3EEFDA1E}" destId="{2B3F27FD-E2EB-487B-A991-8C774D9A8783}" srcOrd="3" destOrd="0" presId="urn:microsoft.com/office/officeart/2005/8/layout/hList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6395A4-3810-4007-A554-58321F47FE87}" type="doc">
      <dgm:prSet loTypeId="urn:microsoft.com/office/officeart/2008/layout/CircularPictureCallout" loCatId="picture" qsTypeId="urn:microsoft.com/office/officeart/2005/8/quickstyle/simple1" qsCatId="simple" csTypeId="urn:microsoft.com/office/officeart/2005/8/colors/accent1_2" csCatId="accent1" phldr="1"/>
      <dgm:spPr/>
      <dgm:t>
        <a:bodyPr/>
        <a:lstStyle/>
        <a:p>
          <a:endParaRPr lang="en-GB"/>
        </a:p>
      </dgm:t>
    </dgm:pt>
    <dgm:pt modelId="{BDB404D1-695A-4ABA-B7B4-C676F66AB467}">
      <dgm:prSet>
        <dgm:style>
          <a:lnRef idx="0">
            <a:scrgbClr r="0" g="0" b="0"/>
          </a:lnRef>
          <a:fillRef idx="0">
            <a:scrgbClr r="0" g="0" b="0"/>
          </a:fillRef>
          <a:effectRef idx="0">
            <a:scrgbClr r="0" g="0" b="0"/>
          </a:effectRef>
          <a:fontRef idx="minor">
            <a:schemeClr val="lt1"/>
          </a:fontRef>
        </dgm:style>
      </dgm:prSet>
      <dgm:spPr>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dgm:spPr>
      <dgm:t>
        <a:bodyPr/>
        <a:lstStyle/>
        <a:p>
          <a:r>
            <a:rPr lang="en-GB" dirty="0" err="1">
              <a:solidFill>
                <a:schemeClr val="tx1"/>
              </a:solidFill>
            </a:rPr>
            <a:t>Voicekey</a:t>
          </a:r>
          <a:r>
            <a:rPr lang="en-GB" dirty="0">
              <a:solidFill>
                <a:schemeClr val="tx1"/>
              </a:solidFill>
            </a:rPr>
            <a:t> Integration </a:t>
          </a:r>
        </a:p>
      </dgm:t>
    </dgm:pt>
    <dgm:pt modelId="{52D0197E-FDE9-493F-AC3F-2E4FA9981662}" type="parTrans" cxnId="{9CB142CB-4716-4448-BEF3-D4082F6AD4A6}">
      <dgm:prSet/>
      <dgm:spPr/>
      <dgm:t>
        <a:bodyPr/>
        <a:lstStyle/>
        <a:p>
          <a:endParaRPr lang="en-GB"/>
        </a:p>
      </dgm:t>
    </dgm:pt>
    <dgm:pt modelId="{8E7D590A-4529-49E4-8664-4C9A7015AF76}" type="sibTrans" cxnId="{9CB142CB-4716-4448-BEF3-D4082F6AD4A6}">
      <dgm:prSet/>
      <dgm:spPr>
        <a:blipFill>
          <a:blip xmlns:r="http://schemas.openxmlformats.org/officeDocument/2006/relationships" r:embed="rId1" cstate="print">
            <a:extLst>
              <a:ext uri="{28A0092B-C50C-407E-A947-70E740481C1C}">
                <a14:useLocalDpi xmlns:a14="http://schemas.microsoft.com/office/drawing/2010/main" val="0"/>
              </a:ext>
              <a:ext uri="{837473B0-CC2E-450A-ABE3-18F120FF3D39}">
                <a1611:picAttrSrcUrl xmlns:a1611="http://schemas.microsoft.com/office/drawing/2016/11/main" xmlns="" r:id="rId2"/>
              </a:ext>
            </a:extLst>
          </a:blip>
          <a:srcRect/>
          <a:stretch>
            <a:fillRect l="-39000" r="-39000"/>
          </a:stretch>
        </a:blipFill>
      </dgm:spPr>
      <dgm:t>
        <a:bodyPr/>
        <a:lstStyle/>
        <a:p>
          <a:endParaRPr lang="en-GB"/>
        </a:p>
      </dgm:t>
    </dgm:pt>
    <dgm:pt modelId="{3F011824-0A78-4967-B986-D2606E981CB0}">
      <dgm:prSet phldrT="[Text]"/>
      <dgm:spPr/>
      <dgm:t>
        <a:bodyPr/>
        <a:lstStyle/>
        <a:p>
          <a:r>
            <a:rPr lang="en-GB" dirty="0"/>
            <a:t>Alexa</a:t>
          </a:r>
        </a:p>
      </dgm:t>
    </dgm:pt>
    <dgm:pt modelId="{C423A300-5DF4-4537-B2E5-203A5E929C5B}" type="parTrans" cxnId="{31D79E5F-9172-4F10-99BC-CF653FB4918A}">
      <dgm:prSet/>
      <dgm:spPr/>
      <dgm:t>
        <a:bodyPr/>
        <a:lstStyle/>
        <a:p>
          <a:endParaRPr lang="en-GB"/>
        </a:p>
      </dgm:t>
    </dgm:pt>
    <dgm:pt modelId="{FB988838-3E0E-43FE-9BCB-99232A32FF4A}" type="sibTrans" cxnId="{31D79E5F-9172-4F10-99BC-CF653FB4918A}">
      <dgm:prSet/>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rcRect/>
          <a:stretch>
            <a:fillRect/>
          </a:stretch>
        </a:blipFill>
      </dgm:spPr>
      <dgm:t>
        <a:bodyPr/>
        <a:lstStyle/>
        <a:p>
          <a:endParaRPr lang="en-GB"/>
        </a:p>
      </dgm:t>
    </dgm:pt>
    <dgm:pt modelId="{260DAAF0-47E8-4F78-A8F9-950644EFA97D}">
      <dgm:prSet phldrT="[Text]"/>
      <dgm:spPr/>
      <dgm:t>
        <a:bodyPr/>
        <a:lstStyle/>
        <a:p>
          <a:r>
            <a:rPr lang="en-GB" dirty="0"/>
            <a:t>Google</a:t>
          </a:r>
        </a:p>
      </dgm:t>
    </dgm:pt>
    <dgm:pt modelId="{696077AA-2491-40FB-9234-B009B3203752}" type="parTrans" cxnId="{5BA74143-AC20-4182-99C7-01F4720565D6}">
      <dgm:prSet/>
      <dgm:spPr/>
      <dgm:t>
        <a:bodyPr/>
        <a:lstStyle/>
        <a:p>
          <a:endParaRPr lang="en-GB"/>
        </a:p>
      </dgm:t>
    </dgm:pt>
    <dgm:pt modelId="{EE87D91E-E13F-4AE9-90AC-2F42FE5E83B4}" type="sibTrans" cxnId="{5BA74143-AC20-4182-99C7-01F4720565D6}">
      <dgm:prSet/>
      <dgm:spPr>
        <a:blipFill>
          <a:blip xmlns:r="http://schemas.openxmlformats.org/officeDocument/2006/relationships" r:embed="rId5" cstate="print">
            <a:extLst>
              <a:ext uri="{28A0092B-C50C-407E-A947-70E740481C1C}">
                <a14:useLocalDpi xmlns:a14="http://schemas.microsoft.com/office/drawing/2010/main" val="0"/>
              </a:ext>
              <a:ext uri="{837473B0-CC2E-450A-ABE3-18F120FF3D39}">
                <a1611:picAttrSrcUrl xmlns:a1611="http://schemas.microsoft.com/office/drawing/2016/11/main" xmlns="" r:id="rId6"/>
              </a:ext>
            </a:extLst>
          </a:blip>
          <a:srcRect/>
          <a:stretch>
            <a:fillRect l="-31000" r="-31000"/>
          </a:stretch>
        </a:blipFill>
      </dgm:spPr>
      <dgm:t>
        <a:bodyPr/>
        <a:lstStyle/>
        <a:p>
          <a:endParaRPr lang="en-GB"/>
        </a:p>
      </dgm:t>
    </dgm:pt>
    <dgm:pt modelId="{9CBB80DD-EA06-4F2E-BC3B-FC08618D26C0}">
      <dgm:prSet phldrT="[Text]"/>
      <dgm:spPr/>
      <dgm:t>
        <a:bodyPr/>
        <a:lstStyle/>
        <a:p>
          <a:r>
            <a:rPr lang="en-GB" dirty="0"/>
            <a:t>IBM </a:t>
          </a:r>
        </a:p>
      </dgm:t>
    </dgm:pt>
    <dgm:pt modelId="{83A94022-FABE-4278-B633-B2E953EFAD36}" type="parTrans" cxnId="{03A2CB9E-E195-40BE-8926-6CECEC622102}">
      <dgm:prSet/>
      <dgm:spPr/>
      <dgm:t>
        <a:bodyPr/>
        <a:lstStyle/>
        <a:p>
          <a:endParaRPr lang="en-GB"/>
        </a:p>
      </dgm:t>
    </dgm:pt>
    <dgm:pt modelId="{FAFB8429-30F7-449F-866C-662E7CE257BB}" type="sibTrans" cxnId="{03A2CB9E-E195-40BE-8926-6CECEC622102}">
      <dgm:prSet/>
      <dgm:spPr>
        <a:blipFill>
          <a:blip xmlns:r="http://schemas.openxmlformats.org/officeDocument/2006/relationships" r:embed="rId7" cstate="print">
            <a:extLst>
              <a:ext uri="{28A0092B-C50C-407E-A947-70E740481C1C}">
                <a14:useLocalDpi xmlns:a14="http://schemas.microsoft.com/office/drawing/2010/main" val="0"/>
              </a:ext>
              <a:ext uri="{837473B0-CC2E-450A-ABE3-18F120FF3D39}">
                <a1611:picAttrSrcUrl xmlns:a1611="http://schemas.microsoft.com/office/drawing/2016/11/main" xmlns="" r:id="rId8"/>
              </a:ext>
            </a:extLst>
          </a:blip>
          <a:srcRect/>
          <a:stretch>
            <a:fillRect/>
          </a:stretch>
        </a:blipFill>
      </dgm:spPr>
      <dgm:t>
        <a:bodyPr/>
        <a:lstStyle/>
        <a:p>
          <a:endParaRPr lang="en-GB"/>
        </a:p>
      </dgm:t>
    </dgm:pt>
    <dgm:pt modelId="{2AEEACF5-B57C-4310-B9D8-B5755A9D87DB}" type="pres">
      <dgm:prSet presAssocID="{7F6395A4-3810-4007-A554-58321F47FE87}" presName="Name0" presStyleCnt="0">
        <dgm:presLayoutVars>
          <dgm:chMax val="7"/>
          <dgm:chPref val="7"/>
          <dgm:dir/>
        </dgm:presLayoutVars>
      </dgm:prSet>
      <dgm:spPr/>
      <dgm:t>
        <a:bodyPr/>
        <a:lstStyle/>
        <a:p>
          <a:endParaRPr lang="en-US"/>
        </a:p>
      </dgm:t>
    </dgm:pt>
    <dgm:pt modelId="{C69E0B93-0DA4-4E3F-9D7E-D7DF9F5383BD}" type="pres">
      <dgm:prSet presAssocID="{7F6395A4-3810-4007-A554-58321F47FE87}" presName="Name1" presStyleCnt="0"/>
      <dgm:spPr/>
    </dgm:pt>
    <dgm:pt modelId="{011E5B04-3EDB-467D-9DDC-7FD0F264F90A}" type="pres">
      <dgm:prSet presAssocID="{8E7D590A-4529-49E4-8664-4C9A7015AF76}" presName="picture_1" presStyleCnt="0"/>
      <dgm:spPr/>
    </dgm:pt>
    <dgm:pt modelId="{94A87617-A5BC-424D-A4D1-57D09E1DD273}" type="pres">
      <dgm:prSet presAssocID="{8E7D590A-4529-49E4-8664-4C9A7015AF76}" presName="pictureRepeatNode" presStyleLbl="alignImgPlace1" presStyleIdx="0" presStyleCnt="4" custLinFactNeighborX="-2495" custLinFactNeighborY="-5609"/>
      <dgm:spPr/>
      <dgm:t>
        <a:bodyPr/>
        <a:lstStyle/>
        <a:p>
          <a:endParaRPr lang="en-US"/>
        </a:p>
      </dgm:t>
    </dgm:pt>
    <dgm:pt modelId="{648250DE-FAC1-4DF3-BDA6-A41A3A2618B9}" type="pres">
      <dgm:prSet presAssocID="{BDB404D1-695A-4ABA-B7B4-C676F66AB467}" presName="text_1" presStyleLbl="node1" presStyleIdx="0" presStyleCnt="0" custLinFactY="26076" custLinFactNeighborX="-3060" custLinFactNeighborY="100000">
        <dgm:presLayoutVars>
          <dgm:bulletEnabled val="1"/>
        </dgm:presLayoutVars>
      </dgm:prSet>
      <dgm:spPr/>
      <dgm:t>
        <a:bodyPr/>
        <a:lstStyle/>
        <a:p>
          <a:endParaRPr lang="en-US"/>
        </a:p>
      </dgm:t>
    </dgm:pt>
    <dgm:pt modelId="{BB2C133F-5779-40B3-A56B-44CCB38C8469}" type="pres">
      <dgm:prSet presAssocID="{FB988838-3E0E-43FE-9BCB-99232A32FF4A}" presName="picture_2" presStyleCnt="0"/>
      <dgm:spPr/>
    </dgm:pt>
    <dgm:pt modelId="{3D7A8213-B53C-4FE2-93F0-AECFAC124868}" type="pres">
      <dgm:prSet presAssocID="{FB988838-3E0E-43FE-9BCB-99232A32FF4A}" presName="pictureRepeatNode" presStyleLbl="alignImgPlace1" presStyleIdx="1" presStyleCnt="4"/>
      <dgm:spPr/>
      <dgm:t>
        <a:bodyPr/>
        <a:lstStyle/>
        <a:p>
          <a:endParaRPr lang="en-US"/>
        </a:p>
      </dgm:t>
    </dgm:pt>
    <dgm:pt modelId="{A9399CDE-AB02-465C-A293-90AC8A343D9F}" type="pres">
      <dgm:prSet presAssocID="{3F011824-0A78-4967-B986-D2606E981CB0}" presName="line_2" presStyleLbl="parChTrans1D1" presStyleIdx="0" presStyleCnt="3"/>
      <dgm:spPr/>
    </dgm:pt>
    <dgm:pt modelId="{059E2540-9943-4B2D-9F8C-C98A5DD68165}" type="pres">
      <dgm:prSet presAssocID="{3F011824-0A78-4967-B986-D2606E981CB0}" presName="textparent_2" presStyleLbl="node1" presStyleIdx="0" presStyleCnt="0"/>
      <dgm:spPr/>
    </dgm:pt>
    <dgm:pt modelId="{74167680-6603-4194-892D-1476AB4658A4}" type="pres">
      <dgm:prSet presAssocID="{3F011824-0A78-4967-B986-D2606E981CB0}" presName="text_2" presStyleLbl="revTx" presStyleIdx="0" presStyleCnt="3">
        <dgm:presLayoutVars>
          <dgm:bulletEnabled val="1"/>
        </dgm:presLayoutVars>
      </dgm:prSet>
      <dgm:spPr/>
      <dgm:t>
        <a:bodyPr/>
        <a:lstStyle/>
        <a:p>
          <a:endParaRPr lang="en-US"/>
        </a:p>
      </dgm:t>
    </dgm:pt>
    <dgm:pt modelId="{F172FB4F-DDFF-4E80-996D-7BC7170290C6}" type="pres">
      <dgm:prSet presAssocID="{EE87D91E-E13F-4AE9-90AC-2F42FE5E83B4}" presName="picture_3" presStyleCnt="0"/>
      <dgm:spPr/>
    </dgm:pt>
    <dgm:pt modelId="{1CE0BB70-1673-4AFB-B95B-A66B1EBD5CCE}" type="pres">
      <dgm:prSet presAssocID="{EE87D91E-E13F-4AE9-90AC-2F42FE5E83B4}" presName="pictureRepeatNode" presStyleLbl="alignImgPlace1" presStyleIdx="2" presStyleCnt="4"/>
      <dgm:spPr/>
      <dgm:t>
        <a:bodyPr/>
        <a:lstStyle/>
        <a:p>
          <a:endParaRPr lang="en-US"/>
        </a:p>
      </dgm:t>
    </dgm:pt>
    <dgm:pt modelId="{AF5C5E43-B6C4-41F0-82EF-252F20D33BE5}" type="pres">
      <dgm:prSet presAssocID="{260DAAF0-47E8-4F78-A8F9-950644EFA97D}" presName="line_3" presStyleLbl="parChTrans1D1" presStyleIdx="1" presStyleCnt="3"/>
      <dgm:spPr/>
    </dgm:pt>
    <dgm:pt modelId="{29D5DFC0-B3D6-44AD-AF00-1D61087663FC}" type="pres">
      <dgm:prSet presAssocID="{260DAAF0-47E8-4F78-A8F9-950644EFA97D}" presName="textparent_3" presStyleLbl="node1" presStyleIdx="0" presStyleCnt="0"/>
      <dgm:spPr/>
    </dgm:pt>
    <dgm:pt modelId="{61F947E9-FEC6-4538-BD68-BB6EA413EAC9}" type="pres">
      <dgm:prSet presAssocID="{260DAAF0-47E8-4F78-A8F9-950644EFA97D}" presName="text_3" presStyleLbl="revTx" presStyleIdx="1" presStyleCnt="3">
        <dgm:presLayoutVars>
          <dgm:bulletEnabled val="1"/>
        </dgm:presLayoutVars>
      </dgm:prSet>
      <dgm:spPr/>
      <dgm:t>
        <a:bodyPr/>
        <a:lstStyle/>
        <a:p>
          <a:endParaRPr lang="en-US"/>
        </a:p>
      </dgm:t>
    </dgm:pt>
    <dgm:pt modelId="{A5609869-5ACC-4C29-B133-8EC274F13434}" type="pres">
      <dgm:prSet presAssocID="{FAFB8429-30F7-449F-866C-662E7CE257BB}" presName="picture_4" presStyleCnt="0"/>
      <dgm:spPr/>
    </dgm:pt>
    <dgm:pt modelId="{8FE2AD48-38AD-4CC3-BB87-0C1D63F2C236}" type="pres">
      <dgm:prSet presAssocID="{FAFB8429-30F7-449F-866C-662E7CE257BB}" presName="pictureRepeatNode" presStyleLbl="alignImgPlace1" presStyleIdx="3" presStyleCnt="4"/>
      <dgm:spPr/>
      <dgm:t>
        <a:bodyPr/>
        <a:lstStyle/>
        <a:p>
          <a:endParaRPr lang="en-US"/>
        </a:p>
      </dgm:t>
    </dgm:pt>
    <dgm:pt modelId="{E44C32B3-4F22-4E64-90A3-75BB16CA62AD}" type="pres">
      <dgm:prSet presAssocID="{9CBB80DD-EA06-4F2E-BC3B-FC08618D26C0}" presName="line_4" presStyleLbl="parChTrans1D1" presStyleIdx="2" presStyleCnt="3"/>
      <dgm:spPr/>
    </dgm:pt>
    <dgm:pt modelId="{B558E251-ADAE-41A2-AF4C-63EBE51746E6}" type="pres">
      <dgm:prSet presAssocID="{9CBB80DD-EA06-4F2E-BC3B-FC08618D26C0}" presName="textparent_4" presStyleLbl="node1" presStyleIdx="0" presStyleCnt="0"/>
      <dgm:spPr/>
    </dgm:pt>
    <dgm:pt modelId="{222C0414-58B2-45B4-A9A0-14ED06C792B6}" type="pres">
      <dgm:prSet presAssocID="{9CBB80DD-EA06-4F2E-BC3B-FC08618D26C0}" presName="text_4" presStyleLbl="revTx" presStyleIdx="2" presStyleCnt="3">
        <dgm:presLayoutVars>
          <dgm:bulletEnabled val="1"/>
        </dgm:presLayoutVars>
      </dgm:prSet>
      <dgm:spPr/>
      <dgm:t>
        <a:bodyPr/>
        <a:lstStyle/>
        <a:p>
          <a:endParaRPr lang="en-US"/>
        </a:p>
      </dgm:t>
    </dgm:pt>
  </dgm:ptLst>
  <dgm:cxnLst>
    <dgm:cxn modelId="{E72D916E-37BB-984A-99C7-A938A1089FAF}" type="presOf" srcId="{EE87D91E-E13F-4AE9-90AC-2F42FE5E83B4}" destId="{1CE0BB70-1673-4AFB-B95B-A66B1EBD5CCE}" srcOrd="0" destOrd="0" presId="urn:microsoft.com/office/officeart/2008/layout/CircularPictureCallout"/>
    <dgm:cxn modelId="{9CB142CB-4716-4448-BEF3-D4082F6AD4A6}" srcId="{7F6395A4-3810-4007-A554-58321F47FE87}" destId="{BDB404D1-695A-4ABA-B7B4-C676F66AB467}" srcOrd="0" destOrd="0" parTransId="{52D0197E-FDE9-493F-AC3F-2E4FA9981662}" sibTransId="{8E7D590A-4529-49E4-8664-4C9A7015AF76}"/>
    <dgm:cxn modelId="{5BA74143-AC20-4182-99C7-01F4720565D6}" srcId="{7F6395A4-3810-4007-A554-58321F47FE87}" destId="{260DAAF0-47E8-4F78-A8F9-950644EFA97D}" srcOrd="2" destOrd="0" parTransId="{696077AA-2491-40FB-9234-B009B3203752}" sibTransId="{EE87D91E-E13F-4AE9-90AC-2F42FE5E83B4}"/>
    <dgm:cxn modelId="{63A7BF54-0097-8148-9DFE-DAAB5EBA59E5}" type="presOf" srcId="{FAFB8429-30F7-449F-866C-662E7CE257BB}" destId="{8FE2AD48-38AD-4CC3-BB87-0C1D63F2C236}" srcOrd="0" destOrd="0" presId="urn:microsoft.com/office/officeart/2008/layout/CircularPictureCallout"/>
    <dgm:cxn modelId="{2D82BCB7-25C3-5F4C-9CE7-9D511DB86678}" type="presOf" srcId="{3F011824-0A78-4967-B986-D2606E981CB0}" destId="{74167680-6603-4194-892D-1476AB4658A4}" srcOrd="0" destOrd="0" presId="urn:microsoft.com/office/officeart/2008/layout/CircularPictureCallout"/>
    <dgm:cxn modelId="{539FA3ED-B975-594D-B91D-617ABEBDE180}" type="presOf" srcId="{260DAAF0-47E8-4F78-A8F9-950644EFA97D}" destId="{61F947E9-FEC6-4538-BD68-BB6EA413EAC9}" srcOrd="0" destOrd="0" presId="urn:microsoft.com/office/officeart/2008/layout/CircularPictureCallout"/>
    <dgm:cxn modelId="{B72E6F61-3C15-174B-8AFD-30C90DF7E8A6}" type="presOf" srcId="{FB988838-3E0E-43FE-9BCB-99232A32FF4A}" destId="{3D7A8213-B53C-4FE2-93F0-AECFAC124868}" srcOrd="0" destOrd="0" presId="urn:microsoft.com/office/officeart/2008/layout/CircularPictureCallout"/>
    <dgm:cxn modelId="{9C805037-F191-DD40-97D5-77081F6B0AC0}" type="presOf" srcId="{8E7D590A-4529-49E4-8664-4C9A7015AF76}" destId="{94A87617-A5BC-424D-A4D1-57D09E1DD273}" srcOrd="0" destOrd="0" presId="urn:microsoft.com/office/officeart/2008/layout/CircularPictureCallout"/>
    <dgm:cxn modelId="{A8212AF3-3440-3B4C-B90D-AF7A099A065C}" type="presOf" srcId="{7F6395A4-3810-4007-A554-58321F47FE87}" destId="{2AEEACF5-B57C-4310-B9D8-B5755A9D87DB}" srcOrd="0" destOrd="0" presId="urn:microsoft.com/office/officeart/2008/layout/CircularPictureCallout"/>
    <dgm:cxn modelId="{054030A5-DA6B-E84D-91EB-6A3211858C42}" type="presOf" srcId="{9CBB80DD-EA06-4F2E-BC3B-FC08618D26C0}" destId="{222C0414-58B2-45B4-A9A0-14ED06C792B6}" srcOrd="0" destOrd="0" presId="urn:microsoft.com/office/officeart/2008/layout/CircularPictureCallout"/>
    <dgm:cxn modelId="{31D79E5F-9172-4F10-99BC-CF653FB4918A}" srcId="{7F6395A4-3810-4007-A554-58321F47FE87}" destId="{3F011824-0A78-4967-B986-D2606E981CB0}" srcOrd="1" destOrd="0" parTransId="{C423A300-5DF4-4537-B2E5-203A5E929C5B}" sibTransId="{FB988838-3E0E-43FE-9BCB-99232A32FF4A}"/>
    <dgm:cxn modelId="{03A2CB9E-E195-40BE-8926-6CECEC622102}" srcId="{7F6395A4-3810-4007-A554-58321F47FE87}" destId="{9CBB80DD-EA06-4F2E-BC3B-FC08618D26C0}" srcOrd="3" destOrd="0" parTransId="{83A94022-FABE-4278-B633-B2E953EFAD36}" sibTransId="{FAFB8429-30F7-449F-866C-662E7CE257BB}"/>
    <dgm:cxn modelId="{82B58CA2-6A8C-1940-A2E1-8F0EFF59EB26}" type="presOf" srcId="{BDB404D1-695A-4ABA-B7B4-C676F66AB467}" destId="{648250DE-FAC1-4DF3-BDA6-A41A3A2618B9}" srcOrd="0" destOrd="0" presId="urn:microsoft.com/office/officeart/2008/layout/CircularPictureCallout"/>
    <dgm:cxn modelId="{859A7DF3-17DA-9943-9EE1-F5F05993A2AD}" type="presParOf" srcId="{2AEEACF5-B57C-4310-B9D8-B5755A9D87DB}" destId="{C69E0B93-0DA4-4E3F-9D7E-D7DF9F5383BD}" srcOrd="0" destOrd="0" presId="urn:microsoft.com/office/officeart/2008/layout/CircularPictureCallout"/>
    <dgm:cxn modelId="{A69A3595-5202-614C-8723-BE3E80841070}" type="presParOf" srcId="{C69E0B93-0DA4-4E3F-9D7E-D7DF9F5383BD}" destId="{011E5B04-3EDB-467D-9DDC-7FD0F264F90A}" srcOrd="0" destOrd="0" presId="urn:microsoft.com/office/officeart/2008/layout/CircularPictureCallout"/>
    <dgm:cxn modelId="{80D815B2-0921-3243-84D0-02E5DAC16259}" type="presParOf" srcId="{011E5B04-3EDB-467D-9DDC-7FD0F264F90A}" destId="{94A87617-A5BC-424D-A4D1-57D09E1DD273}" srcOrd="0" destOrd="0" presId="urn:microsoft.com/office/officeart/2008/layout/CircularPictureCallout"/>
    <dgm:cxn modelId="{4C7D2C31-CA25-5549-92A6-6500EDF1E45B}" type="presParOf" srcId="{C69E0B93-0DA4-4E3F-9D7E-D7DF9F5383BD}" destId="{648250DE-FAC1-4DF3-BDA6-A41A3A2618B9}" srcOrd="1" destOrd="0" presId="urn:microsoft.com/office/officeart/2008/layout/CircularPictureCallout"/>
    <dgm:cxn modelId="{E08778E9-E587-234A-94C8-43CBFBF0C014}" type="presParOf" srcId="{C69E0B93-0DA4-4E3F-9D7E-D7DF9F5383BD}" destId="{BB2C133F-5779-40B3-A56B-44CCB38C8469}" srcOrd="2" destOrd="0" presId="urn:microsoft.com/office/officeart/2008/layout/CircularPictureCallout"/>
    <dgm:cxn modelId="{0E410654-0080-6E49-836A-702203F862FD}" type="presParOf" srcId="{BB2C133F-5779-40B3-A56B-44CCB38C8469}" destId="{3D7A8213-B53C-4FE2-93F0-AECFAC124868}" srcOrd="0" destOrd="0" presId="urn:microsoft.com/office/officeart/2008/layout/CircularPictureCallout"/>
    <dgm:cxn modelId="{98CDC3E9-BDD6-2445-BCE7-724D87024DB9}" type="presParOf" srcId="{C69E0B93-0DA4-4E3F-9D7E-D7DF9F5383BD}" destId="{A9399CDE-AB02-465C-A293-90AC8A343D9F}" srcOrd="3" destOrd="0" presId="urn:microsoft.com/office/officeart/2008/layout/CircularPictureCallout"/>
    <dgm:cxn modelId="{E60FFF08-EC36-9E40-BE06-5CF62DB09FCD}" type="presParOf" srcId="{C69E0B93-0DA4-4E3F-9D7E-D7DF9F5383BD}" destId="{059E2540-9943-4B2D-9F8C-C98A5DD68165}" srcOrd="4" destOrd="0" presId="urn:microsoft.com/office/officeart/2008/layout/CircularPictureCallout"/>
    <dgm:cxn modelId="{EAF3A24D-2960-864C-827C-D3B4A48A8604}" type="presParOf" srcId="{059E2540-9943-4B2D-9F8C-C98A5DD68165}" destId="{74167680-6603-4194-892D-1476AB4658A4}" srcOrd="0" destOrd="0" presId="urn:microsoft.com/office/officeart/2008/layout/CircularPictureCallout"/>
    <dgm:cxn modelId="{3366C68A-D5C5-F34A-89A3-04660C850CFD}" type="presParOf" srcId="{C69E0B93-0DA4-4E3F-9D7E-D7DF9F5383BD}" destId="{F172FB4F-DDFF-4E80-996D-7BC7170290C6}" srcOrd="5" destOrd="0" presId="urn:microsoft.com/office/officeart/2008/layout/CircularPictureCallout"/>
    <dgm:cxn modelId="{8898924F-903D-674A-A95D-28E7E8550BC4}" type="presParOf" srcId="{F172FB4F-DDFF-4E80-996D-7BC7170290C6}" destId="{1CE0BB70-1673-4AFB-B95B-A66B1EBD5CCE}" srcOrd="0" destOrd="0" presId="urn:microsoft.com/office/officeart/2008/layout/CircularPictureCallout"/>
    <dgm:cxn modelId="{C83CBF20-3230-7740-A125-1E826C24FE33}" type="presParOf" srcId="{C69E0B93-0DA4-4E3F-9D7E-D7DF9F5383BD}" destId="{AF5C5E43-B6C4-41F0-82EF-252F20D33BE5}" srcOrd="6" destOrd="0" presId="urn:microsoft.com/office/officeart/2008/layout/CircularPictureCallout"/>
    <dgm:cxn modelId="{C07F5645-C01E-8E4C-99B4-E0C623DA5435}" type="presParOf" srcId="{C69E0B93-0DA4-4E3F-9D7E-D7DF9F5383BD}" destId="{29D5DFC0-B3D6-44AD-AF00-1D61087663FC}" srcOrd="7" destOrd="0" presId="urn:microsoft.com/office/officeart/2008/layout/CircularPictureCallout"/>
    <dgm:cxn modelId="{95BCAC76-5DDB-0543-AE8A-A5BF0D0F29C4}" type="presParOf" srcId="{29D5DFC0-B3D6-44AD-AF00-1D61087663FC}" destId="{61F947E9-FEC6-4538-BD68-BB6EA413EAC9}" srcOrd="0" destOrd="0" presId="urn:microsoft.com/office/officeart/2008/layout/CircularPictureCallout"/>
    <dgm:cxn modelId="{BA98D75D-5D1C-0649-884F-653ABE90B7E9}" type="presParOf" srcId="{C69E0B93-0DA4-4E3F-9D7E-D7DF9F5383BD}" destId="{A5609869-5ACC-4C29-B133-8EC274F13434}" srcOrd="8" destOrd="0" presId="urn:microsoft.com/office/officeart/2008/layout/CircularPictureCallout"/>
    <dgm:cxn modelId="{3FA460C8-2692-5E4A-911E-43C47EAE27DE}" type="presParOf" srcId="{A5609869-5ACC-4C29-B133-8EC274F13434}" destId="{8FE2AD48-38AD-4CC3-BB87-0C1D63F2C236}" srcOrd="0" destOrd="0" presId="urn:microsoft.com/office/officeart/2008/layout/CircularPictureCallout"/>
    <dgm:cxn modelId="{5FA22655-306B-1748-8B23-66513BF82E90}" type="presParOf" srcId="{C69E0B93-0DA4-4E3F-9D7E-D7DF9F5383BD}" destId="{E44C32B3-4F22-4E64-90A3-75BB16CA62AD}" srcOrd="9" destOrd="0" presId="urn:microsoft.com/office/officeart/2008/layout/CircularPictureCallout"/>
    <dgm:cxn modelId="{C2C7D52E-B036-3247-9E6F-7E2DF2C08A44}" type="presParOf" srcId="{C69E0B93-0DA4-4E3F-9D7E-D7DF9F5383BD}" destId="{B558E251-ADAE-41A2-AF4C-63EBE51746E6}" srcOrd="10" destOrd="0" presId="urn:microsoft.com/office/officeart/2008/layout/CircularPictureCallout"/>
    <dgm:cxn modelId="{968C4E87-770B-EE47-9756-904E6ACAAB70}" type="presParOf" srcId="{B558E251-ADAE-41A2-AF4C-63EBE51746E6}" destId="{222C0414-58B2-45B4-A9A0-14ED06C792B6}" srcOrd="0" destOrd="0" presId="urn:microsoft.com/office/officeart/2008/layout/CircularPictureCallou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3DAB2F-31E0-44E2-9260-66153A8EC4CC}">
      <dsp:nvSpPr>
        <dsp:cNvPr id="0" name=""/>
        <dsp:cNvSpPr/>
      </dsp:nvSpPr>
      <dsp:spPr>
        <a:xfrm>
          <a:off x="0" y="0"/>
          <a:ext cx="1081619" cy="1413445"/>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GB" sz="2000" kern="1200" dirty="0"/>
            <a:t>Voice</a:t>
          </a:r>
        </a:p>
      </dsp:txBody>
      <dsp:txXfrm>
        <a:off x="0" y="565378"/>
        <a:ext cx="1081619" cy="565378"/>
      </dsp:txXfrm>
    </dsp:sp>
    <dsp:sp modelId="{AAA275E6-0C37-495A-858F-146925611955}">
      <dsp:nvSpPr>
        <dsp:cNvPr id="0" name=""/>
        <dsp:cNvSpPr/>
      </dsp:nvSpPr>
      <dsp:spPr>
        <a:xfrm>
          <a:off x="306166" y="84806"/>
          <a:ext cx="470677" cy="47067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 uri="{837473B0-CC2E-450A-ABE3-18F120FF3D39}">
                <a1611:picAttrSrcUrl xmlns:a1611="http://schemas.microsoft.com/office/drawing/2016/11/main" xmlns="" r:id="rId2"/>
              </a:ext>
            </a:extLst>
          </a:blip>
          <a:srcRect/>
          <a:stretch>
            <a:fillRect l="-25000" r="-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4495C8-FAED-47D3-A1C6-DC0A52DBBC42}">
      <dsp:nvSpPr>
        <dsp:cNvPr id="0" name=""/>
        <dsp:cNvSpPr/>
      </dsp:nvSpPr>
      <dsp:spPr>
        <a:xfrm>
          <a:off x="1114763" y="0"/>
          <a:ext cx="1081619" cy="1413445"/>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GB" sz="2000" kern="1200" dirty="0"/>
            <a:t>Facial</a:t>
          </a:r>
        </a:p>
      </dsp:txBody>
      <dsp:txXfrm>
        <a:off x="1114763" y="565378"/>
        <a:ext cx="1081619" cy="565378"/>
      </dsp:txXfrm>
    </dsp:sp>
    <dsp:sp modelId="{4EB2DBFC-D08F-47BF-BB87-998946BA1CD2}">
      <dsp:nvSpPr>
        <dsp:cNvPr id="0" name=""/>
        <dsp:cNvSpPr/>
      </dsp:nvSpPr>
      <dsp:spPr>
        <a:xfrm>
          <a:off x="1420234" y="84806"/>
          <a:ext cx="470677" cy="470677"/>
        </a:xfrm>
        <a:prstGeom prst="ellipse">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rcRect/>
          <a:stretch>
            <a:fillRect t="-15000" b="-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D6BBBB-85D7-4D36-9276-04C953AE6B1C}">
      <dsp:nvSpPr>
        <dsp:cNvPr id="0" name=""/>
        <dsp:cNvSpPr/>
      </dsp:nvSpPr>
      <dsp:spPr>
        <a:xfrm>
          <a:off x="2228831" y="0"/>
          <a:ext cx="1081619" cy="1413445"/>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GB" sz="2000" kern="1200" dirty="0"/>
            <a:t>Finger</a:t>
          </a:r>
        </a:p>
      </dsp:txBody>
      <dsp:txXfrm>
        <a:off x="2228831" y="565378"/>
        <a:ext cx="1081619" cy="565378"/>
      </dsp:txXfrm>
    </dsp:sp>
    <dsp:sp modelId="{2B3F27FD-E2EB-487B-A991-8C774D9A8783}">
      <dsp:nvSpPr>
        <dsp:cNvPr id="0" name=""/>
        <dsp:cNvSpPr/>
      </dsp:nvSpPr>
      <dsp:spPr>
        <a:xfrm>
          <a:off x="2534302" y="84806"/>
          <a:ext cx="470677" cy="470677"/>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A7D5B0-102F-4509-B788-3ED6429B395A}">
      <dsp:nvSpPr>
        <dsp:cNvPr id="0" name=""/>
        <dsp:cNvSpPr/>
      </dsp:nvSpPr>
      <dsp:spPr>
        <a:xfrm>
          <a:off x="132445" y="1131311"/>
          <a:ext cx="3046254" cy="212016"/>
        </a:xfrm>
        <a:prstGeom prst="leftRight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3DAB2F-31E0-44E2-9260-66153A8EC4CC}">
      <dsp:nvSpPr>
        <dsp:cNvPr id="0" name=""/>
        <dsp:cNvSpPr/>
      </dsp:nvSpPr>
      <dsp:spPr>
        <a:xfrm>
          <a:off x="0" y="0"/>
          <a:ext cx="1264680" cy="1652667"/>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a:t>Voice</a:t>
          </a:r>
        </a:p>
      </dsp:txBody>
      <dsp:txXfrm>
        <a:off x="0" y="661066"/>
        <a:ext cx="1264680" cy="661066"/>
      </dsp:txXfrm>
    </dsp:sp>
    <dsp:sp modelId="{AAA275E6-0C37-495A-858F-146925611955}">
      <dsp:nvSpPr>
        <dsp:cNvPr id="0" name=""/>
        <dsp:cNvSpPr/>
      </dsp:nvSpPr>
      <dsp:spPr>
        <a:xfrm>
          <a:off x="357984" y="99160"/>
          <a:ext cx="550338" cy="550338"/>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 uri="{837473B0-CC2E-450A-ABE3-18F120FF3D39}">
                <a1611:picAttrSrcUrl xmlns:a1611="http://schemas.microsoft.com/office/drawing/2016/11/main" xmlns="" r:id="rId2"/>
              </a:ext>
            </a:extLst>
          </a:blip>
          <a:srcRect/>
          <a:stretch>
            <a:fillRect l="-25000" r="-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4495C8-FAED-47D3-A1C6-DC0A52DBBC42}">
      <dsp:nvSpPr>
        <dsp:cNvPr id="0" name=""/>
        <dsp:cNvSpPr/>
      </dsp:nvSpPr>
      <dsp:spPr>
        <a:xfrm>
          <a:off x="1303434" y="0"/>
          <a:ext cx="1264680" cy="1652667"/>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a:t>Facial</a:t>
          </a:r>
        </a:p>
      </dsp:txBody>
      <dsp:txXfrm>
        <a:off x="1303434" y="661066"/>
        <a:ext cx="1264680" cy="661066"/>
      </dsp:txXfrm>
    </dsp:sp>
    <dsp:sp modelId="{4EB2DBFC-D08F-47BF-BB87-998946BA1CD2}">
      <dsp:nvSpPr>
        <dsp:cNvPr id="0" name=""/>
        <dsp:cNvSpPr/>
      </dsp:nvSpPr>
      <dsp:spPr>
        <a:xfrm>
          <a:off x="1660605" y="99160"/>
          <a:ext cx="550338" cy="550338"/>
        </a:xfrm>
        <a:prstGeom prst="ellipse">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rcRect/>
          <a:stretch>
            <a:fillRect t="-15000" b="-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D6BBBB-85D7-4D36-9276-04C953AE6B1C}">
      <dsp:nvSpPr>
        <dsp:cNvPr id="0" name=""/>
        <dsp:cNvSpPr/>
      </dsp:nvSpPr>
      <dsp:spPr>
        <a:xfrm>
          <a:off x="2606055" y="0"/>
          <a:ext cx="1264680" cy="1652667"/>
        </a:xfrm>
        <a:prstGeom prst="roundRect">
          <a:avLst>
            <a:gd name="adj" fmla="val 10000"/>
          </a:avLst>
        </a:prstGeom>
        <a:solidFill>
          <a:schemeClr val="accent1">
            <a:hueOff val="0"/>
            <a:satOff val="0"/>
            <a:lumOff val="0"/>
            <a:alphaOff val="0"/>
          </a:schemeClr>
        </a:solidFill>
        <a:ln w="25400"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GB" sz="2300" kern="1200" dirty="0"/>
            <a:t>Finger</a:t>
          </a:r>
        </a:p>
      </dsp:txBody>
      <dsp:txXfrm>
        <a:off x="2606055" y="661066"/>
        <a:ext cx="1264680" cy="661066"/>
      </dsp:txXfrm>
    </dsp:sp>
    <dsp:sp modelId="{2B3F27FD-E2EB-487B-A991-8C774D9A8783}">
      <dsp:nvSpPr>
        <dsp:cNvPr id="0" name=""/>
        <dsp:cNvSpPr/>
      </dsp:nvSpPr>
      <dsp:spPr>
        <a:xfrm>
          <a:off x="2963226" y="99160"/>
          <a:ext cx="550338" cy="550338"/>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A7D5B0-102F-4509-B788-3ED6429B395A}">
      <dsp:nvSpPr>
        <dsp:cNvPr id="0" name=""/>
        <dsp:cNvSpPr/>
      </dsp:nvSpPr>
      <dsp:spPr>
        <a:xfrm>
          <a:off x="154861" y="1322783"/>
          <a:ext cx="3561825" cy="247900"/>
        </a:xfrm>
        <a:prstGeom prst="leftRight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4C32B3-4F22-4E64-90A3-75BB16CA62AD}">
      <dsp:nvSpPr>
        <dsp:cNvPr id="0" name=""/>
        <dsp:cNvSpPr/>
      </dsp:nvSpPr>
      <dsp:spPr>
        <a:xfrm>
          <a:off x="750563" y="1572831"/>
          <a:ext cx="1492605"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5C5E43-B6C4-41F0-82EF-252F20D33BE5}">
      <dsp:nvSpPr>
        <dsp:cNvPr id="0" name=""/>
        <dsp:cNvSpPr/>
      </dsp:nvSpPr>
      <dsp:spPr>
        <a:xfrm>
          <a:off x="750563" y="1052501"/>
          <a:ext cx="1278526"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399CDE-AB02-465C-A293-90AC8A343D9F}">
      <dsp:nvSpPr>
        <dsp:cNvPr id="0" name=""/>
        <dsp:cNvSpPr/>
      </dsp:nvSpPr>
      <dsp:spPr>
        <a:xfrm>
          <a:off x="750563" y="532170"/>
          <a:ext cx="1492605"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A87617-A5BC-424D-A4D1-57D09E1DD273}">
      <dsp:nvSpPr>
        <dsp:cNvPr id="0" name=""/>
        <dsp:cNvSpPr/>
      </dsp:nvSpPr>
      <dsp:spPr>
        <a:xfrm>
          <a:off x="0" y="225784"/>
          <a:ext cx="1486659" cy="1486659"/>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 uri="{837473B0-CC2E-450A-ABE3-18F120FF3D39}">
                <a1611:picAttrSrcUrl xmlns:a1611="http://schemas.microsoft.com/office/drawing/2016/11/main" xmlns="" r:id="rId2"/>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8250DE-FAC1-4DF3-BDA6-A41A3A2618B9}">
      <dsp:nvSpPr>
        <dsp:cNvPr id="0" name=""/>
        <dsp:cNvSpPr/>
      </dsp:nvSpPr>
      <dsp:spPr>
        <a:xfrm>
          <a:off x="245717" y="1614404"/>
          <a:ext cx="951461" cy="490597"/>
        </a:xfrm>
        <a:prstGeom prst="rect">
          <a:avLst/>
        </a:prstGeom>
        <a:noFill/>
        <a:ln>
          <a:noFill/>
        </a:ln>
        <a:effectLst/>
        <a:sp3d/>
      </dsp:spPr>
      <dsp:style>
        <a:lnRef idx="0">
          <a:scrgbClr r="0" g="0" b="0"/>
        </a:lnRef>
        <a:fillRef idx="0">
          <a:scrgbClr r="0" g="0" b="0"/>
        </a:fillRef>
        <a:effectRef idx="0">
          <a:scrgbClr r="0" g="0" b="0"/>
        </a:effectRef>
        <a:fontRef idx="minor">
          <a:schemeClr val="lt1"/>
        </a:fontRef>
      </dsp:style>
      <dsp:txBody>
        <a:bodyPr spcFirstLastPara="0" vert="horz" wrap="square" lIns="0" tIns="0" rIns="0" bIns="0" numCol="1" spcCol="1270" anchor="b" anchorCtr="0">
          <a:noAutofit/>
        </a:bodyPr>
        <a:lstStyle/>
        <a:p>
          <a:pPr lvl="0" algn="ctr" defTabSz="711200">
            <a:lnSpc>
              <a:spcPct val="90000"/>
            </a:lnSpc>
            <a:spcBef>
              <a:spcPct val="0"/>
            </a:spcBef>
            <a:spcAft>
              <a:spcPct val="35000"/>
            </a:spcAft>
          </a:pPr>
          <a:r>
            <a:rPr lang="en-GB" sz="1600" kern="1200" dirty="0" err="1">
              <a:solidFill>
                <a:schemeClr val="tx1"/>
              </a:solidFill>
            </a:rPr>
            <a:t>Voicekey</a:t>
          </a:r>
          <a:r>
            <a:rPr lang="en-GB" sz="1600" kern="1200" dirty="0">
              <a:solidFill>
                <a:schemeClr val="tx1"/>
              </a:solidFill>
            </a:rPr>
            <a:t> Integration </a:t>
          </a:r>
        </a:p>
      </dsp:txBody>
      <dsp:txXfrm>
        <a:off x="245717" y="1614404"/>
        <a:ext cx="951461" cy="490597"/>
      </dsp:txXfrm>
    </dsp:sp>
    <dsp:sp modelId="{3D7A8213-B53C-4FE2-93F0-AECFAC124868}">
      <dsp:nvSpPr>
        <dsp:cNvPr id="0" name=""/>
        <dsp:cNvSpPr/>
      </dsp:nvSpPr>
      <dsp:spPr>
        <a:xfrm>
          <a:off x="2020169" y="309171"/>
          <a:ext cx="445997" cy="445997"/>
        </a:xfrm>
        <a:prstGeom prst="ellipse">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167680-6603-4194-892D-1476AB4658A4}">
      <dsp:nvSpPr>
        <dsp:cNvPr id="0" name=""/>
        <dsp:cNvSpPr/>
      </dsp:nvSpPr>
      <dsp:spPr>
        <a:xfrm>
          <a:off x="2466167" y="309171"/>
          <a:ext cx="499916" cy="445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0" rIns="53340" bIns="0" numCol="1" spcCol="1270" anchor="ctr" anchorCtr="0">
          <a:noAutofit/>
        </a:bodyPr>
        <a:lstStyle/>
        <a:p>
          <a:pPr lvl="0" algn="l" defTabSz="622300">
            <a:lnSpc>
              <a:spcPct val="90000"/>
            </a:lnSpc>
            <a:spcBef>
              <a:spcPct val="0"/>
            </a:spcBef>
            <a:spcAft>
              <a:spcPct val="35000"/>
            </a:spcAft>
          </a:pPr>
          <a:r>
            <a:rPr lang="en-GB" sz="1400" kern="1200" dirty="0"/>
            <a:t>Alexa</a:t>
          </a:r>
        </a:p>
      </dsp:txBody>
      <dsp:txXfrm>
        <a:off x="2466167" y="309171"/>
        <a:ext cx="499916" cy="445997"/>
      </dsp:txXfrm>
    </dsp:sp>
    <dsp:sp modelId="{1CE0BB70-1673-4AFB-B95B-A66B1EBD5CCE}">
      <dsp:nvSpPr>
        <dsp:cNvPr id="0" name=""/>
        <dsp:cNvSpPr/>
      </dsp:nvSpPr>
      <dsp:spPr>
        <a:xfrm>
          <a:off x="1806090" y="829502"/>
          <a:ext cx="445997" cy="445997"/>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 uri="{837473B0-CC2E-450A-ABE3-18F120FF3D39}">
                <a1611:picAttrSrcUrl xmlns:a1611="http://schemas.microsoft.com/office/drawing/2016/11/main" xmlns="" r:id="rId6"/>
              </a:ext>
            </a:extLst>
          </a:blip>
          <a:srcRect/>
          <a:stretch>
            <a:fillRect l="-31000" r="-3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1F947E9-FEC6-4538-BD68-BB6EA413EAC9}">
      <dsp:nvSpPr>
        <dsp:cNvPr id="0" name=""/>
        <dsp:cNvSpPr/>
      </dsp:nvSpPr>
      <dsp:spPr>
        <a:xfrm>
          <a:off x="2252088" y="829502"/>
          <a:ext cx="626022" cy="445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0" rIns="53340" bIns="0" numCol="1" spcCol="1270" anchor="ctr" anchorCtr="0">
          <a:noAutofit/>
        </a:bodyPr>
        <a:lstStyle/>
        <a:p>
          <a:pPr lvl="0" algn="l" defTabSz="622300">
            <a:lnSpc>
              <a:spcPct val="90000"/>
            </a:lnSpc>
            <a:spcBef>
              <a:spcPct val="0"/>
            </a:spcBef>
            <a:spcAft>
              <a:spcPct val="35000"/>
            </a:spcAft>
          </a:pPr>
          <a:r>
            <a:rPr lang="en-GB" sz="1400" kern="1200" dirty="0"/>
            <a:t>Google</a:t>
          </a:r>
        </a:p>
      </dsp:txBody>
      <dsp:txXfrm>
        <a:off x="2252088" y="829502"/>
        <a:ext cx="626022" cy="445997"/>
      </dsp:txXfrm>
    </dsp:sp>
    <dsp:sp modelId="{8FE2AD48-38AD-4CC3-BB87-0C1D63F2C236}">
      <dsp:nvSpPr>
        <dsp:cNvPr id="0" name=""/>
        <dsp:cNvSpPr/>
      </dsp:nvSpPr>
      <dsp:spPr>
        <a:xfrm>
          <a:off x="2020169" y="1349832"/>
          <a:ext cx="445997" cy="445997"/>
        </a:xfrm>
        <a:prstGeom prst="ellipse">
          <a:avLst/>
        </a:prstGeom>
        <a:blipFill>
          <a:blip xmlns:r="http://schemas.openxmlformats.org/officeDocument/2006/relationships" r:embed="rId7" cstate="print">
            <a:extLst>
              <a:ext uri="{28A0092B-C50C-407E-A947-70E740481C1C}">
                <a14:useLocalDpi xmlns:a14="http://schemas.microsoft.com/office/drawing/2010/main" val="0"/>
              </a:ext>
              <a:ext uri="{837473B0-CC2E-450A-ABE3-18F120FF3D39}">
                <a1611:picAttrSrcUrl xmlns:a1611="http://schemas.microsoft.com/office/drawing/2016/11/main" xmlns="" r:id="rId8"/>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2C0414-58B2-45B4-A9A0-14ED06C792B6}">
      <dsp:nvSpPr>
        <dsp:cNvPr id="0" name=""/>
        <dsp:cNvSpPr/>
      </dsp:nvSpPr>
      <dsp:spPr>
        <a:xfrm>
          <a:off x="2466167" y="1349832"/>
          <a:ext cx="398647" cy="445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0" rIns="53340" bIns="0" numCol="1" spcCol="1270" anchor="ctr" anchorCtr="0">
          <a:noAutofit/>
        </a:bodyPr>
        <a:lstStyle/>
        <a:p>
          <a:pPr lvl="0" algn="l" defTabSz="622300">
            <a:lnSpc>
              <a:spcPct val="90000"/>
            </a:lnSpc>
            <a:spcBef>
              <a:spcPct val="0"/>
            </a:spcBef>
            <a:spcAft>
              <a:spcPct val="35000"/>
            </a:spcAft>
          </a:pPr>
          <a:r>
            <a:rPr lang="en-GB" sz="1400" kern="1200" dirty="0"/>
            <a:t>IBM </a:t>
          </a:r>
        </a:p>
      </dsp:txBody>
      <dsp:txXfrm>
        <a:off x="2466167" y="1349832"/>
        <a:ext cx="398647" cy="445997"/>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B0DCD0EF-F4DA-1249-8CB3-A518EC6CBA71}" type="datetime1">
              <a:rPr lang="en-US" smtClean="0"/>
              <a:t>9/21/18</a:t>
            </a:fld>
            <a:endParaRPr lang="en-US"/>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98D3D751-8B08-A84A-BE9D-EDF51E2B1E99}" type="slidenum">
              <a:rPr lang="en-US" smtClean="0"/>
              <a:t>‹#›</a:t>
            </a:fld>
            <a:endParaRPr lang="en-US"/>
          </a:p>
        </p:txBody>
      </p:sp>
    </p:spTree>
    <p:extLst>
      <p:ext uri="{BB962C8B-B14F-4D97-AF65-F5344CB8AC3E}">
        <p14:creationId xmlns:p14="http://schemas.microsoft.com/office/powerpoint/2010/main" val="27938520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397643E9-3286-DB40-BE9A-5A43CCA66398}" type="datetime1">
              <a:rPr lang="en-US" smtClean="0"/>
              <a:t>9/21/18</a:t>
            </a:fld>
            <a:endParaRPr lang="en-US"/>
          </a:p>
        </p:txBody>
      </p:sp>
      <p:sp>
        <p:nvSpPr>
          <p:cNvPr id="4" name="Slide Image Placeholder 3"/>
          <p:cNvSpPr>
            <a:spLocks noGrp="1" noRot="1" noChangeAspect="1"/>
          </p:cNvSpPr>
          <p:nvPr>
            <p:ph type="sldImg" idx="2"/>
          </p:nvPr>
        </p:nvSpPr>
        <p:spPr>
          <a:xfrm>
            <a:off x="2257425" y="514350"/>
            <a:ext cx="462915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0D79CF84-9AC2-5647-9FA8-006B198B28CF}" type="slidenum">
              <a:rPr lang="en-US" smtClean="0"/>
              <a:t>‹#›</a:t>
            </a:fld>
            <a:endParaRPr lang="en-US"/>
          </a:p>
        </p:txBody>
      </p:sp>
    </p:spTree>
    <p:extLst>
      <p:ext uri="{BB962C8B-B14F-4D97-AF65-F5344CB8AC3E}">
        <p14:creationId xmlns:p14="http://schemas.microsoft.com/office/powerpoint/2010/main" val="4013683148"/>
      </p:ext>
    </p:extLst>
  </p:cSld>
  <p:clrMap bg1="lt1" tx1="dk1" bg2="lt2" tx2="dk2" accent1="accent1" accent2="accent2" accent3="accent3" accent4="accent4" accent5="accent5" accent6="accent6" hlink="hlink" folHlink="folHlink"/>
  <p:hf hdr="0" ftr="0" dt="0"/>
  <p:notesStyle>
    <a:lvl1pPr marL="0" algn="l" defTabSz="457177" rtl="0" eaLnBrk="1" latinLnBrk="0" hangingPunct="1">
      <a:defRPr sz="1200" kern="1200">
        <a:solidFill>
          <a:schemeClr val="tx1"/>
        </a:solidFill>
        <a:latin typeface="+mn-lt"/>
        <a:ea typeface="+mn-ea"/>
        <a:cs typeface="+mn-cs"/>
      </a:defRPr>
    </a:lvl1pPr>
    <a:lvl2pPr marL="457177" algn="l" defTabSz="457177" rtl="0" eaLnBrk="1" latinLnBrk="0" hangingPunct="1">
      <a:defRPr sz="1200" kern="1200">
        <a:solidFill>
          <a:schemeClr val="tx1"/>
        </a:solidFill>
        <a:latin typeface="+mn-lt"/>
        <a:ea typeface="+mn-ea"/>
        <a:cs typeface="+mn-cs"/>
      </a:defRPr>
    </a:lvl2pPr>
    <a:lvl3pPr marL="914354" algn="l" defTabSz="457177" rtl="0" eaLnBrk="1" latinLnBrk="0" hangingPunct="1">
      <a:defRPr sz="1200" kern="1200">
        <a:solidFill>
          <a:schemeClr val="tx1"/>
        </a:solidFill>
        <a:latin typeface="+mn-lt"/>
        <a:ea typeface="+mn-ea"/>
        <a:cs typeface="+mn-cs"/>
      </a:defRPr>
    </a:lvl3pPr>
    <a:lvl4pPr marL="1371532" algn="l" defTabSz="457177" rtl="0" eaLnBrk="1" latinLnBrk="0" hangingPunct="1">
      <a:defRPr sz="1200" kern="1200">
        <a:solidFill>
          <a:schemeClr val="tx1"/>
        </a:solidFill>
        <a:latin typeface="+mn-lt"/>
        <a:ea typeface="+mn-ea"/>
        <a:cs typeface="+mn-cs"/>
      </a:defRPr>
    </a:lvl4pPr>
    <a:lvl5pPr marL="1828709" algn="l" defTabSz="457177" rtl="0" eaLnBrk="1" latinLnBrk="0" hangingPunct="1">
      <a:defRPr sz="1200" kern="1200">
        <a:solidFill>
          <a:schemeClr val="tx1"/>
        </a:solidFill>
        <a:latin typeface="+mn-lt"/>
        <a:ea typeface="+mn-ea"/>
        <a:cs typeface="+mn-cs"/>
      </a:defRPr>
    </a:lvl5pPr>
    <a:lvl6pPr marL="2285886" algn="l" defTabSz="457177" rtl="0" eaLnBrk="1" latinLnBrk="0" hangingPunct="1">
      <a:defRPr sz="1200" kern="1200">
        <a:solidFill>
          <a:schemeClr val="tx1"/>
        </a:solidFill>
        <a:latin typeface="+mn-lt"/>
        <a:ea typeface="+mn-ea"/>
        <a:cs typeface="+mn-cs"/>
      </a:defRPr>
    </a:lvl6pPr>
    <a:lvl7pPr marL="2743063" algn="l" defTabSz="457177" rtl="0" eaLnBrk="1" latinLnBrk="0" hangingPunct="1">
      <a:defRPr sz="1200" kern="1200">
        <a:solidFill>
          <a:schemeClr val="tx1"/>
        </a:solidFill>
        <a:latin typeface="+mn-lt"/>
        <a:ea typeface="+mn-ea"/>
        <a:cs typeface="+mn-cs"/>
      </a:defRPr>
    </a:lvl7pPr>
    <a:lvl8pPr marL="3200240" algn="l" defTabSz="457177" rtl="0" eaLnBrk="1" latinLnBrk="0" hangingPunct="1">
      <a:defRPr sz="1200" kern="1200">
        <a:solidFill>
          <a:schemeClr val="tx1"/>
        </a:solidFill>
        <a:latin typeface="+mn-lt"/>
        <a:ea typeface="+mn-ea"/>
        <a:cs typeface="+mn-cs"/>
      </a:defRPr>
    </a:lvl8pPr>
    <a:lvl9pPr marL="3657417" algn="l" defTabSz="45717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57425" y="514350"/>
            <a:ext cx="4629150"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79CF84-9AC2-5647-9FA8-006B198B28CF}" type="slidenum">
              <a:rPr lang="en-US" smtClean="0"/>
              <a:t>1</a:t>
            </a:fld>
            <a:endParaRPr lang="en-US"/>
          </a:p>
        </p:txBody>
      </p:sp>
    </p:spTree>
    <p:extLst>
      <p:ext uri="{BB962C8B-B14F-4D97-AF65-F5344CB8AC3E}">
        <p14:creationId xmlns:p14="http://schemas.microsoft.com/office/powerpoint/2010/main" val="3922267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25830" y="2130431"/>
            <a:ext cx="1049274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51660" y="3886200"/>
            <a:ext cx="8641080" cy="1752600"/>
          </a:xfrm>
        </p:spPr>
        <p:txBody>
          <a:bodyPr/>
          <a:lstStyle>
            <a:lvl1pPr marL="0" indent="0" algn="ctr">
              <a:buNone/>
              <a:defRPr>
                <a:solidFill>
                  <a:schemeClr val="tx1">
                    <a:tint val="75000"/>
                  </a:schemeClr>
                </a:solidFill>
              </a:defRPr>
            </a:lvl1pPr>
            <a:lvl2pPr marL="457177"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3" indent="0" algn="ctr">
              <a:buNone/>
              <a:defRPr>
                <a:solidFill>
                  <a:schemeClr val="tx1">
                    <a:tint val="75000"/>
                  </a:schemeClr>
                </a:solidFill>
              </a:defRPr>
            </a:lvl7pPr>
            <a:lvl8pPr marL="3200240" indent="0" algn="ctr">
              <a:buNone/>
              <a:defRPr>
                <a:solidFill>
                  <a:schemeClr val="tx1">
                    <a:tint val="75000"/>
                  </a:schemeClr>
                </a:solidFill>
              </a:defRPr>
            </a:lvl8pPr>
            <a:lvl9pPr marL="365741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0197BD-9DE7-EF41-AC05-C923467F4B05}" type="datetime1">
              <a:rPr lang="en-US" smtClean="0"/>
              <a:t>9/21/18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B4096-4BBE-3445-8571-A017902AE8F2}" type="slidenum">
              <a:rPr lang="en-US" smtClean="0"/>
              <a:t>‹#›</a:t>
            </a:fld>
            <a:endParaRPr lang="en-US"/>
          </a:p>
        </p:txBody>
      </p:sp>
    </p:spTree>
    <p:extLst>
      <p:ext uri="{BB962C8B-B14F-4D97-AF65-F5344CB8AC3E}">
        <p14:creationId xmlns:p14="http://schemas.microsoft.com/office/powerpoint/2010/main" val="3608582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CA8315-7098-DA45-BF58-A577AC620283}" type="datetime1">
              <a:rPr lang="en-US" smtClean="0"/>
              <a:t>9/21/18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B4096-4BBE-3445-8571-A017902AE8F2}" type="slidenum">
              <a:rPr lang="en-US" smtClean="0"/>
              <a:t>‹#›</a:t>
            </a:fld>
            <a:endParaRPr lang="en-US"/>
          </a:p>
        </p:txBody>
      </p:sp>
    </p:spTree>
    <p:extLst>
      <p:ext uri="{BB962C8B-B14F-4D97-AF65-F5344CB8AC3E}">
        <p14:creationId xmlns:p14="http://schemas.microsoft.com/office/powerpoint/2010/main" val="893007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530857" y="403230"/>
            <a:ext cx="3887629" cy="8582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81" y="403230"/>
            <a:ext cx="11461433" cy="8582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11CA2B-E109-E14D-A023-769AACD0BF17}" type="datetime1">
              <a:rPr lang="en-US" smtClean="0"/>
              <a:t>9/21/18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B4096-4BBE-3445-8571-A017902AE8F2}" type="slidenum">
              <a:rPr lang="en-US" smtClean="0"/>
              <a:t>‹#›</a:t>
            </a:fld>
            <a:endParaRPr lang="en-US"/>
          </a:p>
        </p:txBody>
      </p:sp>
    </p:spTree>
    <p:extLst>
      <p:ext uri="{BB962C8B-B14F-4D97-AF65-F5344CB8AC3E}">
        <p14:creationId xmlns:p14="http://schemas.microsoft.com/office/powerpoint/2010/main" val="2778938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69262F-02D9-1646-B6F9-8D60F111A36C}" type="datetime1">
              <a:rPr lang="en-US" smtClean="0"/>
              <a:t>9/21/18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B4096-4BBE-3445-8571-A017902AE8F2}" type="slidenum">
              <a:rPr lang="en-US" smtClean="0"/>
              <a:t>‹#›</a:t>
            </a:fld>
            <a:endParaRPr lang="en-US"/>
          </a:p>
        </p:txBody>
      </p:sp>
    </p:spTree>
    <p:extLst>
      <p:ext uri="{BB962C8B-B14F-4D97-AF65-F5344CB8AC3E}">
        <p14:creationId xmlns:p14="http://schemas.microsoft.com/office/powerpoint/2010/main" val="940415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75123" y="4406905"/>
            <a:ext cx="1049274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75123" y="2906719"/>
            <a:ext cx="10492740" cy="1500187"/>
          </a:xfrm>
        </p:spPr>
        <p:txBody>
          <a:bodyPr anchor="b"/>
          <a:lstStyle>
            <a:lvl1pPr marL="0" indent="0">
              <a:buNone/>
              <a:defRPr sz="2000">
                <a:solidFill>
                  <a:schemeClr val="tx1">
                    <a:tint val="75000"/>
                  </a:schemeClr>
                </a:solidFill>
              </a:defRPr>
            </a:lvl1pPr>
            <a:lvl2pPr marL="457177" indent="0">
              <a:buNone/>
              <a:defRPr sz="1800">
                <a:solidFill>
                  <a:schemeClr val="tx1">
                    <a:tint val="75000"/>
                  </a:schemeClr>
                </a:solidFill>
              </a:defRPr>
            </a:lvl2pPr>
            <a:lvl3pPr marL="914354" indent="0">
              <a:buNone/>
              <a:defRPr sz="1600">
                <a:solidFill>
                  <a:schemeClr val="tx1">
                    <a:tint val="75000"/>
                  </a:schemeClr>
                </a:solidFill>
              </a:defRPr>
            </a:lvl3pPr>
            <a:lvl4pPr marL="1371532" indent="0">
              <a:buNone/>
              <a:defRPr sz="1400">
                <a:solidFill>
                  <a:schemeClr val="tx1">
                    <a:tint val="75000"/>
                  </a:schemeClr>
                </a:solidFill>
              </a:defRPr>
            </a:lvl4pPr>
            <a:lvl5pPr marL="1828709" indent="0">
              <a:buNone/>
              <a:defRPr sz="1400">
                <a:solidFill>
                  <a:schemeClr val="tx1">
                    <a:tint val="75000"/>
                  </a:schemeClr>
                </a:solidFill>
              </a:defRPr>
            </a:lvl5pPr>
            <a:lvl6pPr marL="2285886" indent="0">
              <a:buNone/>
              <a:defRPr sz="1400">
                <a:solidFill>
                  <a:schemeClr val="tx1">
                    <a:tint val="75000"/>
                  </a:schemeClr>
                </a:solidFill>
              </a:defRPr>
            </a:lvl6pPr>
            <a:lvl7pPr marL="2743063" indent="0">
              <a:buNone/>
              <a:defRPr sz="1400">
                <a:solidFill>
                  <a:schemeClr val="tx1">
                    <a:tint val="75000"/>
                  </a:schemeClr>
                </a:solidFill>
              </a:defRPr>
            </a:lvl7pPr>
            <a:lvl8pPr marL="3200240" indent="0">
              <a:buNone/>
              <a:defRPr sz="1400">
                <a:solidFill>
                  <a:schemeClr val="tx1">
                    <a:tint val="75000"/>
                  </a:schemeClr>
                </a:solidFill>
              </a:defRPr>
            </a:lvl8pPr>
            <a:lvl9pPr marL="3657417"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809604-E416-D747-8404-6B788A6086CA}" type="datetime1">
              <a:rPr lang="en-US" smtClean="0"/>
              <a:t>9/21/18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B4096-4BBE-3445-8571-A017902AE8F2}" type="slidenum">
              <a:rPr lang="en-US" smtClean="0"/>
              <a:t>‹#›</a:t>
            </a:fld>
            <a:endParaRPr lang="en-US"/>
          </a:p>
        </p:txBody>
      </p:sp>
    </p:spTree>
    <p:extLst>
      <p:ext uri="{BB962C8B-B14F-4D97-AF65-F5344CB8AC3E}">
        <p14:creationId xmlns:p14="http://schemas.microsoft.com/office/powerpoint/2010/main" val="3319254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63682" y="2346330"/>
            <a:ext cx="7674530" cy="6638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743950" y="2346330"/>
            <a:ext cx="7674531" cy="6638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F6F143-448E-7C43-A7AB-E2A2B6E69776}" type="datetime1">
              <a:rPr lang="en-US" smtClean="0"/>
              <a:t>9/21/18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3B4096-4BBE-3445-8571-A017902AE8F2}" type="slidenum">
              <a:rPr lang="en-US" smtClean="0"/>
              <a:t>‹#›</a:t>
            </a:fld>
            <a:endParaRPr lang="en-US"/>
          </a:p>
        </p:txBody>
      </p:sp>
    </p:spTree>
    <p:extLst>
      <p:ext uri="{BB962C8B-B14F-4D97-AF65-F5344CB8AC3E}">
        <p14:creationId xmlns:p14="http://schemas.microsoft.com/office/powerpoint/2010/main" val="4066060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7220" y="274638"/>
            <a:ext cx="1110996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17220" y="1535113"/>
            <a:ext cx="5454254" cy="639762"/>
          </a:xfrm>
        </p:spPr>
        <p:txBody>
          <a:bodyPr anchor="b"/>
          <a:lstStyle>
            <a:lvl1pPr marL="0" indent="0">
              <a:buNone/>
              <a:defRPr sz="2400" b="1"/>
            </a:lvl1pPr>
            <a:lvl2pPr marL="457177"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17220" y="2174875"/>
            <a:ext cx="545425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270787" y="1535113"/>
            <a:ext cx="5456396" cy="639762"/>
          </a:xfrm>
        </p:spPr>
        <p:txBody>
          <a:bodyPr anchor="b"/>
          <a:lstStyle>
            <a:lvl1pPr marL="0" indent="0">
              <a:buNone/>
              <a:defRPr sz="2400" b="1"/>
            </a:lvl1pPr>
            <a:lvl2pPr marL="457177"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70787" y="2174875"/>
            <a:ext cx="545639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AB1951A-F8A7-164E-8753-0A1EA81291C5}" type="datetime1">
              <a:rPr lang="en-US" smtClean="0"/>
              <a:t>9/21/18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3B4096-4BBE-3445-8571-A017902AE8F2}" type="slidenum">
              <a:rPr lang="en-US" smtClean="0"/>
              <a:t>‹#›</a:t>
            </a:fld>
            <a:endParaRPr lang="en-US"/>
          </a:p>
        </p:txBody>
      </p:sp>
    </p:spTree>
    <p:extLst>
      <p:ext uri="{BB962C8B-B14F-4D97-AF65-F5344CB8AC3E}">
        <p14:creationId xmlns:p14="http://schemas.microsoft.com/office/powerpoint/2010/main" val="3102502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242BDF-F6FE-D94A-BCF7-25DE13F33D98}" type="datetime1">
              <a:rPr lang="en-US" smtClean="0"/>
              <a:t>9/21/18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3B4096-4BBE-3445-8571-A017902AE8F2}" type="slidenum">
              <a:rPr lang="en-US" smtClean="0"/>
              <a:t>‹#›</a:t>
            </a:fld>
            <a:endParaRPr lang="en-US"/>
          </a:p>
        </p:txBody>
      </p:sp>
    </p:spTree>
    <p:extLst>
      <p:ext uri="{BB962C8B-B14F-4D97-AF65-F5344CB8AC3E}">
        <p14:creationId xmlns:p14="http://schemas.microsoft.com/office/powerpoint/2010/main" val="2507599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989663-E03F-DF49-8186-6D42708BE7E3}" type="datetime1">
              <a:rPr lang="en-US" smtClean="0"/>
              <a:t>9/21/18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3B4096-4BBE-3445-8571-A017902AE8F2}" type="slidenum">
              <a:rPr lang="en-US" smtClean="0"/>
              <a:t>‹#›</a:t>
            </a:fld>
            <a:endParaRPr lang="en-US"/>
          </a:p>
        </p:txBody>
      </p:sp>
    </p:spTree>
    <p:extLst>
      <p:ext uri="{BB962C8B-B14F-4D97-AF65-F5344CB8AC3E}">
        <p14:creationId xmlns:p14="http://schemas.microsoft.com/office/powerpoint/2010/main" val="2508754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7223" y="273050"/>
            <a:ext cx="406122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826317" y="273056"/>
            <a:ext cx="6900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17223" y="1435103"/>
            <a:ext cx="4061223" cy="4691063"/>
          </a:xfrm>
        </p:spPr>
        <p:txBody>
          <a:bodyPr/>
          <a:lstStyle>
            <a:lvl1pPr marL="0" indent="0">
              <a:buNone/>
              <a:defRPr sz="1400"/>
            </a:lvl1pPr>
            <a:lvl2pPr marL="457177"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7"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7F473-1A8B-E94F-B395-C1E3AFBBB686}" type="datetime1">
              <a:rPr lang="en-US" smtClean="0"/>
              <a:t>9/21/18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3B4096-4BBE-3445-8571-A017902AE8F2}" type="slidenum">
              <a:rPr lang="en-US" smtClean="0"/>
              <a:t>‹#›</a:t>
            </a:fld>
            <a:endParaRPr lang="en-US"/>
          </a:p>
        </p:txBody>
      </p:sp>
    </p:spTree>
    <p:extLst>
      <p:ext uri="{BB962C8B-B14F-4D97-AF65-F5344CB8AC3E}">
        <p14:creationId xmlns:p14="http://schemas.microsoft.com/office/powerpoint/2010/main" val="1475941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19589" y="4800600"/>
            <a:ext cx="740664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419589" y="612775"/>
            <a:ext cx="7406640" cy="4114800"/>
          </a:xfrm>
        </p:spPr>
        <p:txBody>
          <a:bodyPr/>
          <a:lstStyle>
            <a:lvl1pPr marL="0" indent="0">
              <a:buNone/>
              <a:defRPr sz="3200"/>
            </a:lvl1pPr>
            <a:lvl2pPr marL="457177"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3" indent="0">
              <a:buNone/>
              <a:defRPr sz="2000"/>
            </a:lvl7pPr>
            <a:lvl8pPr marL="3200240" indent="0">
              <a:buNone/>
              <a:defRPr sz="2000"/>
            </a:lvl8pPr>
            <a:lvl9pPr marL="3657417" indent="0">
              <a:buNone/>
              <a:defRPr sz="2000"/>
            </a:lvl9pPr>
          </a:lstStyle>
          <a:p>
            <a:endParaRPr lang="en-US"/>
          </a:p>
        </p:txBody>
      </p:sp>
      <p:sp>
        <p:nvSpPr>
          <p:cNvPr id="4" name="Text Placeholder 3"/>
          <p:cNvSpPr>
            <a:spLocks noGrp="1"/>
          </p:cNvSpPr>
          <p:nvPr>
            <p:ph type="body" sz="half" idx="2"/>
          </p:nvPr>
        </p:nvSpPr>
        <p:spPr>
          <a:xfrm>
            <a:off x="2419589" y="5367338"/>
            <a:ext cx="7406640" cy="804862"/>
          </a:xfrm>
        </p:spPr>
        <p:txBody>
          <a:bodyPr/>
          <a:lstStyle>
            <a:lvl1pPr marL="0" indent="0">
              <a:buNone/>
              <a:defRPr sz="1400"/>
            </a:lvl1pPr>
            <a:lvl2pPr marL="457177"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7"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D89E2A-EC25-2441-B015-AF806B66D594}" type="datetime1">
              <a:rPr lang="en-US" smtClean="0"/>
              <a:t>9/21/18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3B4096-4BBE-3445-8571-A017902AE8F2}" type="slidenum">
              <a:rPr lang="en-US" smtClean="0"/>
              <a:t>‹#›</a:t>
            </a:fld>
            <a:endParaRPr lang="en-US"/>
          </a:p>
        </p:txBody>
      </p:sp>
    </p:spTree>
    <p:extLst>
      <p:ext uri="{BB962C8B-B14F-4D97-AF65-F5344CB8AC3E}">
        <p14:creationId xmlns:p14="http://schemas.microsoft.com/office/powerpoint/2010/main" val="258940835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7220" y="274638"/>
            <a:ext cx="11109960" cy="1143000"/>
          </a:xfrm>
          <a:prstGeom prst="rect">
            <a:avLst/>
          </a:prstGeom>
        </p:spPr>
        <p:txBody>
          <a:bodyPr vert="horz" lIns="91435" tIns="45718" rIns="91435" bIns="4571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17220" y="1600206"/>
            <a:ext cx="11109960" cy="4525963"/>
          </a:xfrm>
          <a:prstGeom prst="rect">
            <a:avLst/>
          </a:prstGeom>
        </p:spPr>
        <p:txBody>
          <a:bodyPr vert="horz" lIns="91435" tIns="45718" rIns="91435" bIns="4571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17220" y="6356356"/>
            <a:ext cx="2880360" cy="365125"/>
          </a:xfrm>
          <a:prstGeom prst="rect">
            <a:avLst/>
          </a:prstGeom>
        </p:spPr>
        <p:txBody>
          <a:bodyPr vert="horz" lIns="91435" tIns="45718" rIns="91435" bIns="45718" rtlCol="0" anchor="ctr"/>
          <a:lstStyle>
            <a:lvl1pPr algn="l">
              <a:defRPr sz="1200">
                <a:solidFill>
                  <a:schemeClr val="tx1">
                    <a:tint val="75000"/>
                  </a:schemeClr>
                </a:solidFill>
              </a:defRPr>
            </a:lvl1pPr>
          </a:lstStyle>
          <a:p>
            <a:fld id="{205531D6-376B-0148-89E2-3ED88BCFACAF}" type="datetime1">
              <a:rPr lang="en-US" smtClean="0"/>
              <a:t>9/21/18</a:t>
            </a:fld>
            <a:endParaRPr lang="en-US"/>
          </a:p>
        </p:txBody>
      </p:sp>
      <p:sp>
        <p:nvSpPr>
          <p:cNvPr id="5" name="Footer Placeholder 4"/>
          <p:cNvSpPr>
            <a:spLocks noGrp="1"/>
          </p:cNvSpPr>
          <p:nvPr>
            <p:ph type="ftr" sz="quarter" idx="3"/>
          </p:nvPr>
        </p:nvSpPr>
        <p:spPr>
          <a:xfrm>
            <a:off x="4217670" y="6356356"/>
            <a:ext cx="3909060" cy="365125"/>
          </a:xfrm>
          <a:prstGeom prst="rect">
            <a:avLst/>
          </a:prstGeom>
        </p:spPr>
        <p:txBody>
          <a:bodyPr vert="horz" lIns="91435" tIns="45718" rIns="91435" bIns="45718"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846820" y="6356356"/>
            <a:ext cx="2880360" cy="365125"/>
          </a:xfrm>
          <a:prstGeom prst="rect">
            <a:avLst/>
          </a:prstGeom>
        </p:spPr>
        <p:txBody>
          <a:bodyPr vert="horz" lIns="91435" tIns="45718" rIns="91435" bIns="45718" rtlCol="0" anchor="ctr"/>
          <a:lstStyle>
            <a:lvl1pPr algn="r">
              <a:defRPr sz="1200">
                <a:solidFill>
                  <a:schemeClr val="tx1">
                    <a:tint val="75000"/>
                  </a:schemeClr>
                </a:solidFill>
              </a:defRPr>
            </a:lvl1pPr>
          </a:lstStyle>
          <a:p>
            <a:fld id="{723B4096-4BBE-3445-8571-A017902AE8F2}" type="slidenum">
              <a:rPr lang="en-US" smtClean="0"/>
              <a:t>‹#›</a:t>
            </a:fld>
            <a:endParaRPr lang="en-US"/>
          </a:p>
        </p:txBody>
      </p:sp>
    </p:spTree>
    <p:extLst>
      <p:ext uri="{BB962C8B-B14F-4D97-AF65-F5344CB8AC3E}">
        <p14:creationId xmlns:p14="http://schemas.microsoft.com/office/powerpoint/2010/main" val="22970248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177" rtl="0" eaLnBrk="1" latinLnBrk="0" hangingPunct="1">
        <a:spcBef>
          <a:spcPct val="0"/>
        </a:spcBef>
        <a:buNone/>
        <a:defRPr sz="4400" kern="1200">
          <a:solidFill>
            <a:schemeClr val="tx1"/>
          </a:solidFill>
          <a:latin typeface="+mj-lt"/>
          <a:ea typeface="+mj-ea"/>
          <a:cs typeface="+mj-cs"/>
        </a:defRPr>
      </a:lvl1pPr>
    </p:titleStyle>
    <p:body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7" rtl="0" eaLnBrk="1" latinLnBrk="0" hangingPunct="1">
        <a:defRPr sz="1800" kern="1200">
          <a:solidFill>
            <a:schemeClr val="tx1"/>
          </a:solidFill>
          <a:latin typeface="+mn-lt"/>
          <a:ea typeface="+mn-ea"/>
          <a:cs typeface="+mn-cs"/>
        </a:defRPr>
      </a:lvl1pPr>
      <a:lvl2pPr marL="457177" algn="l" defTabSz="457177" rtl="0" eaLnBrk="1" latinLnBrk="0" hangingPunct="1">
        <a:defRPr sz="1800" kern="1200">
          <a:solidFill>
            <a:schemeClr val="tx1"/>
          </a:solidFill>
          <a:latin typeface="+mn-lt"/>
          <a:ea typeface="+mn-ea"/>
          <a:cs typeface="+mn-cs"/>
        </a:defRPr>
      </a:lvl2pPr>
      <a:lvl3pPr marL="914354" algn="l" defTabSz="457177" rtl="0" eaLnBrk="1" latinLnBrk="0" hangingPunct="1">
        <a:defRPr sz="1800" kern="1200">
          <a:solidFill>
            <a:schemeClr val="tx1"/>
          </a:solidFill>
          <a:latin typeface="+mn-lt"/>
          <a:ea typeface="+mn-ea"/>
          <a:cs typeface="+mn-cs"/>
        </a:defRPr>
      </a:lvl3pPr>
      <a:lvl4pPr marL="1371532" algn="l" defTabSz="457177" rtl="0" eaLnBrk="1" latinLnBrk="0" hangingPunct="1">
        <a:defRPr sz="1800" kern="1200">
          <a:solidFill>
            <a:schemeClr val="tx1"/>
          </a:solidFill>
          <a:latin typeface="+mn-lt"/>
          <a:ea typeface="+mn-ea"/>
          <a:cs typeface="+mn-cs"/>
        </a:defRPr>
      </a:lvl4pPr>
      <a:lvl5pPr marL="1828709" algn="l" defTabSz="457177" rtl="0" eaLnBrk="1" latinLnBrk="0" hangingPunct="1">
        <a:defRPr sz="1800" kern="1200">
          <a:solidFill>
            <a:schemeClr val="tx1"/>
          </a:solidFill>
          <a:latin typeface="+mn-lt"/>
          <a:ea typeface="+mn-ea"/>
          <a:cs typeface="+mn-cs"/>
        </a:defRPr>
      </a:lvl5pPr>
      <a:lvl6pPr marL="2285886" algn="l" defTabSz="457177" rtl="0" eaLnBrk="1" latinLnBrk="0" hangingPunct="1">
        <a:defRPr sz="1800" kern="1200">
          <a:solidFill>
            <a:schemeClr val="tx1"/>
          </a:solidFill>
          <a:latin typeface="+mn-lt"/>
          <a:ea typeface="+mn-ea"/>
          <a:cs typeface="+mn-cs"/>
        </a:defRPr>
      </a:lvl6pPr>
      <a:lvl7pPr marL="2743063" algn="l" defTabSz="457177" rtl="0" eaLnBrk="1" latinLnBrk="0" hangingPunct="1">
        <a:defRPr sz="1800" kern="1200">
          <a:solidFill>
            <a:schemeClr val="tx1"/>
          </a:solidFill>
          <a:latin typeface="+mn-lt"/>
          <a:ea typeface="+mn-ea"/>
          <a:cs typeface="+mn-cs"/>
        </a:defRPr>
      </a:lvl7pPr>
      <a:lvl8pPr marL="3200240" algn="l" defTabSz="457177" rtl="0" eaLnBrk="1" latinLnBrk="0" hangingPunct="1">
        <a:defRPr sz="1800" kern="1200">
          <a:solidFill>
            <a:schemeClr val="tx1"/>
          </a:solidFill>
          <a:latin typeface="+mn-lt"/>
          <a:ea typeface="+mn-ea"/>
          <a:cs typeface="+mn-cs"/>
        </a:defRPr>
      </a:lvl8pPr>
      <a:lvl9pPr marL="3657417" algn="l" defTabSz="4571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11.jpeg"/><Relationship Id="rId9"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34.xml.rels><?xml version="1.0" encoding="UTF-8" standalone="yes"?>
<Relationships xmlns="http://schemas.openxmlformats.org/package/2006/relationships"><Relationship Id="rId11" Type="http://schemas.openxmlformats.org/officeDocument/2006/relationships/diagramQuickStyle" Target="../diagrams/quickStyle3.xml"/><Relationship Id="rId12" Type="http://schemas.openxmlformats.org/officeDocument/2006/relationships/diagramColors" Target="../diagrams/colors3.xml"/><Relationship Id="rId13" Type="http://schemas.microsoft.com/office/2007/relationships/diagramDrawing" Target="../diagrams/drawing3.xml"/><Relationship Id="rId14" Type="http://schemas.openxmlformats.org/officeDocument/2006/relationships/image" Target="../media/image18.png"/><Relationship Id="rId15" Type="http://schemas.openxmlformats.org/officeDocument/2006/relationships/image" Target="../media/image19.png"/><Relationship Id="rId16"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2.emf"/><Relationship Id="rId3" Type="http://schemas.openxmlformats.org/officeDocument/2006/relationships/image" Target="../media/image13.png"/><Relationship Id="rId4" Type="http://schemas.openxmlformats.org/officeDocument/2006/relationships/diagramData" Target="../diagrams/data2.xml"/><Relationship Id="rId5" Type="http://schemas.openxmlformats.org/officeDocument/2006/relationships/diagramLayout" Target="../diagrams/layout2.xml"/><Relationship Id="rId6" Type="http://schemas.openxmlformats.org/officeDocument/2006/relationships/diagramQuickStyle" Target="../diagrams/quickStyle2.xml"/><Relationship Id="rId7" Type="http://schemas.openxmlformats.org/officeDocument/2006/relationships/diagramColors" Target="../diagrams/colors2.xml"/><Relationship Id="rId8" Type="http://schemas.microsoft.com/office/2007/relationships/diagramDrawing" Target="../diagrams/drawing2.xml"/><Relationship Id="rId9" Type="http://schemas.openxmlformats.org/officeDocument/2006/relationships/diagramData" Target="../diagrams/data3.xml"/><Relationship Id="rId10" Type="http://schemas.openxmlformats.org/officeDocument/2006/relationships/diagramLayout" Target="../diagrams/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 Id="rId3"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814026" y="965430"/>
            <a:ext cx="4738802" cy="1331008"/>
          </a:xfrm>
          <a:prstGeom prst="rect">
            <a:avLst/>
          </a:prstGeom>
        </p:spPr>
      </p:pic>
      <p:sp>
        <p:nvSpPr>
          <p:cNvPr id="6" name="Subtitle 2"/>
          <p:cNvSpPr txBox="1">
            <a:spLocks/>
          </p:cNvSpPr>
          <p:nvPr/>
        </p:nvSpPr>
        <p:spPr bwMode="auto">
          <a:xfrm>
            <a:off x="2079722" y="3051122"/>
            <a:ext cx="8188970" cy="2280363"/>
          </a:xfrm>
          <a:prstGeom prst="rect">
            <a:avLst/>
          </a:prstGeom>
          <a:noFill/>
          <a:ln w="9525">
            <a:noFill/>
            <a:prstDash val="solid"/>
            <a:miter lim="800000"/>
            <a:headEnd/>
            <a:tailEnd/>
          </a:ln>
          <a:effectLst/>
        </p:spPr>
        <p:txBody>
          <a:bodyPr vert="horz" wrap="square" lIns="0" tIns="0" rIns="0" bIns="0" numCol="1" anchor="ctr" anchorCtr="0" compatLnSpc="1">
            <a:prstTxWarp prst="textNoShape">
              <a:avLst/>
            </a:prstTxWarp>
          </a:bodyPr>
          <a:lstStyle>
            <a:lvl1pPr algn="l" rtl="0" fontAlgn="base">
              <a:spcBef>
                <a:spcPct val="0"/>
              </a:spcBef>
              <a:spcAft>
                <a:spcPct val="20000"/>
              </a:spcAft>
              <a:buClr>
                <a:srgbClr val="BA9342"/>
              </a:buClr>
              <a:buFont typeface="Wingdings" pitchFamily="2" charset="2"/>
              <a:defRPr sz="2400">
                <a:solidFill>
                  <a:schemeClr val="tx1"/>
                </a:solidFill>
                <a:latin typeface="Arial"/>
                <a:ea typeface="+mn-ea"/>
                <a:cs typeface="Arial"/>
              </a:defRPr>
            </a:lvl1pPr>
            <a:lvl2pPr marL="228600" indent="-227013" algn="l" rtl="0" fontAlgn="base">
              <a:spcBef>
                <a:spcPct val="0"/>
              </a:spcBef>
              <a:spcAft>
                <a:spcPct val="20000"/>
              </a:spcAft>
              <a:buClr>
                <a:schemeClr val="tx2"/>
              </a:buClr>
              <a:buFont typeface="Wingdings 2" pitchFamily="18" charset="2"/>
              <a:buChar char="¡"/>
              <a:defRPr sz="2400">
                <a:solidFill>
                  <a:schemeClr val="tx1"/>
                </a:solidFill>
                <a:latin typeface="Arial"/>
                <a:cs typeface="Arial"/>
              </a:defRPr>
            </a:lvl2pPr>
            <a:lvl3pPr marL="409575" indent="-179388" algn="l" rtl="0" fontAlgn="base">
              <a:spcBef>
                <a:spcPct val="0"/>
              </a:spcBef>
              <a:spcAft>
                <a:spcPct val="20000"/>
              </a:spcAft>
              <a:buClr>
                <a:schemeClr val="tx2"/>
              </a:buClr>
              <a:buFont typeface="Arial Narrow" pitchFamily="34" charset="0"/>
              <a:buChar char="–"/>
              <a:defRPr sz="2400">
                <a:solidFill>
                  <a:schemeClr val="tx1"/>
                </a:solidFill>
                <a:latin typeface="Arial"/>
                <a:cs typeface="Arial"/>
              </a:defRPr>
            </a:lvl3pPr>
            <a:lvl4pPr marL="633413" indent="-222250" algn="l" rtl="0" fontAlgn="base">
              <a:spcBef>
                <a:spcPct val="0"/>
              </a:spcBef>
              <a:spcAft>
                <a:spcPct val="20000"/>
              </a:spcAft>
              <a:buClr>
                <a:schemeClr val="tx2"/>
              </a:buClr>
              <a:buFont typeface="Arial" charset="0"/>
              <a:buChar char="•"/>
              <a:defRPr sz="2400">
                <a:solidFill>
                  <a:schemeClr val="tx1"/>
                </a:solidFill>
                <a:latin typeface="Arial"/>
                <a:cs typeface="Arial"/>
              </a:defRPr>
            </a:lvl4pPr>
            <a:lvl5pPr marL="814388" indent="-179388" algn="l" rtl="0" fontAlgn="base">
              <a:spcBef>
                <a:spcPct val="0"/>
              </a:spcBef>
              <a:spcAft>
                <a:spcPct val="20000"/>
              </a:spcAft>
              <a:buClr>
                <a:schemeClr val="tx2"/>
              </a:buClr>
              <a:buFont typeface="Arial Narrow" pitchFamily="34" charset="0"/>
              <a:buChar char="–"/>
              <a:defRPr sz="2400">
                <a:solidFill>
                  <a:schemeClr val="tx1"/>
                </a:solidFill>
                <a:latin typeface="Arial"/>
                <a:cs typeface="Arial"/>
              </a:defRPr>
            </a:lvl5pPr>
            <a:lvl6pPr marL="1271588" indent="-179388" algn="l" rtl="0" fontAlgn="base">
              <a:spcBef>
                <a:spcPct val="0"/>
              </a:spcBef>
              <a:spcAft>
                <a:spcPct val="20000"/>
              </a:spcAft>
              <a:buClr>
                <a:schemeClr val="tx2"/>
              </a:buClr>
              <a:buFont typeface="Arial Narrow" pitchFamily="34" charset="0"/>
              <a:buChar char="–"/>
              <a:defRPr sz="1200">
                <a:solidFill>
                  <a:schemeClr val="tx1"/>
                </a:solidFill>
                <a:latin typeface="+mn-lt"/>
                <a:cs typeface="+mn-cs"/>
              </a:defRPr>
            </a:lvl6pPr>
            <a:lvl7pPr marL="1728788" indent="-179388" algn="l" rtl="0" fontAlgn="base">
              <a:spcBef>
                <a:spcPct val="0"/>
              </a:spcBef>
              <a:spcAft>
                <a:spcPct val="20000"/>
              </a:spcAft>
              <a:buClr>
                <a:schemeClr val="tx2"/>
              </a:buClr>
              <a:buFont typeface="Arial Narrow" pitchFamily="34" charset="0"/>
              <a:buChar char="–"/>
              <a:defRPr sz="1200">
                <a:solidFill>
                  <a:schemeClr val="tx1"/>
                </a:solidFill>
                <a:latin typeface="+mn-lt"/>
                <a:cs typeface="+mn-cs"/>
              </a:defRPr>
            </a:lvl7pPr>
            <a:lvl8pPr marL="2185988" indent="-179388" algn="l" rtl="0" fontAlgn="base">
              <a:spcBef>
                <a:spcPct val="0"/>
              </a:spcBef>
              <a:spcAft>
                <a:spcPct val="20000"/>
              </a:spcAft>
              <a:buClr>
                <a:schemeClr val="tx2"/>
              </a:buClr>
              <a:buFont typeface="Arial Narrow" pitchFamily="34" charset="0"/>
              <a:buChar char="–"/>
              <a:defRPr sz="1200">
                <a:solidFill>
                  <a:schemeClr val="tx1"/>
                </a:solidFill>
                <a:latin typeface="+mn-lt"/>
                <a:cs typeface="+mn-cs"/>
              </a:defRPr>
            </a:lvl8pPr>
            <a:lvl9pPr marL="2643188" indent="-179388" algn="l" rtl="0" fontAlgn="base">
              <a:spcBef>
                <a:spcPct val="0"/>
              </a:spcBef>
              <a:spcAft>
                <a:spcPct val="20000"/>
              </a:spcAft>
              <a:buClr>
                <a:schemeClr val="tx2"/>
              </a:buClr>
              <a:buFont typeface="Arial Narrow" pitchFamily="34" charset="0"/>
              <a:buChar char="–"/>
              <a:defRPr sz="1200">
                <a:solidFill>
                  <a:schemeClr val="tx1"/>
                </a:solidFill>
                <a:latin typeface="+mn-lt"/>
                <a:cs typeface="+mn-cs"/>
              </a:defRPr>
            </a:lvl9pPr>
          </a:lstStyle>
          <a:p>
            <a:pPr algn="ctr">
              <a:lnSpc>
                <a:spcPct val="110000"/>
              </a:lnSpc>
            </a:pPr>
            <a:endParaRPr lang="en-US" sz="2200" dirty="0" smtClean="0">
              <a:solidFill>
                <a:schemeClr val="tx2">
                  <a:lumMod val="75000"/>
                </a:schemeClr>
              </a:solidFill>
              <a:cs typeface="Arial" charset="0"/>
            </a:endParaRPr>
          </a:p>
          <a:p>
            <a:pPr algn="ctr">
              <a:lnSpc>
                <a:spcPct val="110000"/>
              </a:lnSpc>
            </a:pPr>
            <a:r>
              <a:rPr lang="en-US" sz="2200" dirty="0" smtClean="0">
                <a:solidFill>
                  <a:schemeClr val="tx2">
                    <a:lumMod val="75000"/>
                  </a:schemeClr>
                </a:solidFill>
                <a:cs typeface="Arial" charset="0"/>
              </a:rPr>
              <a:t>The Global OneSource Secure Voice, </a:t>
            </a:r>
          </a:p>
          <a:p>
            <a:pPr algn="ctr">
              <a:lnSpc>
                <a:spcPct val="110000"/>
              </a:lnSpc>
            </a:pPr>
            <a:r>
              <a:rPr lang="en-US" sz="2200" dirty="0" smtClean="0">
                <a:solidFill>
                  <a:schemeClr val="tx2">
                    <a:lumMod val="75000"/>
                  </a:schemeClr>
                </a:solidFill>
                <a:cs typeface="Arial" charset="0"/>
              </a:rPr>
              <a:t>Identity Management &amp; A.I. Customer Experience Platform –</a:t>
            </a:r>
          </a:p>
          <a:p>
            <a:pPr algn="ctr">
              <a:lnSpc>
                <a:spcPct val="110000"/>
              </a:lnSpc>
            </a:pPr>
            <a:endParaRPr lang="en-US" sz="2200" dirty="0">
              <a:solidFill>
                <a:schemeClr val="tx2">
                  <a:lumMod val="75000"/>
                </a:schemeClr>
              </a:solidFill>
              <a:cs typeface="Arial" charset="0"/>
            </a:endParaRPr>
          </a:p>
          <a:p>
            <a:pPr algn="ctr">
              <a:lnSpc>
                <a:spcPct val="110000"/>
              </a:lnSpc>
            </a:pPr>
            <a:r>
              <a:rPr lang="en-US" sz="2200" dirty="0" smtClean="0">
                <a:solidFill>
                  <a:schemeClr val="tx2">
                    <a:lumMod val="75000"/>
                  </a:schemeClr>
                </a:solidFill>
                <a:cs typeface="Arial" charset="0"/>
              </a:rPr>
              <a:t>Developed For Enterprise Platforms.</a:t>
            </a:r>
            <a:endParaRPr lang="en-US" sz="2200" dirty="0">
              <a:solidFill>
                <a:schemeClr val="tx2">
                  <a:lumMod val="75000"/>
                </a:schemeClr>
              </a:solidFill>
              <a:cs typeface="Arial" charset="0"/>
            </a:endParaRPr>
          </a:p>
          <a:p>
            <a:pPr algn="ctr">
              <a:lnSpc>
                <a:spcPct val="110000"/>
              </a:lnSpc>
            </a:pPr>
            <a:endParaRPr lang="en-US" sz="2200" dirty="0" smtClean="0">
              <a:solidFill>
                <a:schemeClr val="tx2">
                  <a:lumMod val="75000"/>
                </a:schemeClr>
              </a:solidFill>
              <a:cs typeface="Arial" charset="0"/>
            </a:endParaRPr>
          </a:p>
          <a:p>
            <a:pPr algn="ctr">
              <a:lnSpc>
                <a:spcPct val="110000"/>
              </a:lnSpc>
            </a:pPr>
            <a:endParaRPr lang="en-GB" sz="2200" dirty="0">
              <a:solidFill>
                <a:schemeClr val="tx2">
                  <a:lumMod val="75000"/>
                </a:schemeClr>
              </a:solidFill>
            </a:endParaRPr>
          </a:p>
        </p:txBody>
      </p:sp>
      <p:sp>
        <p:nvSpPr>
          <p:cNvPr id="7" name="TextBox 6"/>
          <p:cNvSpPr txBox="1"/>
          <p:nvPr/>
        </p:nvSpPr>
        <p:spPr>
          <a:xfrm>
            <a:off x="3814026" y="6006811"/>
            <a:ext cx="4931994" cy="728748"/>
          </a:xfrm>
          <a:prstGeom prst="rect">
            <a:avLst/>
          </a:prstGeom>
          <a:noFill/>
        </p:spPr>
        <p:txBody>
          <a:bodyPr wrap="square" lIns="112103" tIns="56050" rIns="112103" bIns="56050" rtlCol="0">
            <a:spAutoFit/>
          </a:bodyPr>
          <a:lstStyle/>
          <a:p>
            <a:pPr algn="ctr"/>
            <a:endParaRPr lang="en-GB" sz="1000" dirty="0">
              <a:latin typeface="Calibri Light" panose="020F0302020204030204" pitchFamily="34" charset="0"/>
            </a:endParaRPr>
          </a:p>
          <a:p>
            <a:pPr algn="ctr"/>
            <a:r>
              <a:rPr lang="en-GB" sz="1000" dirty="0">
                <a:latin typeface="Calibri Light" panose="020F0302020204030204" pitchFamily="34" charset="0"/>
              </a:rPr>
              <a:t>PROPRIETARY &amp; CONFIDENTIAL</a:t>
            </a:r>
          </a:p>
          <a:p>
            <a:pPr algn="ctr"/>
            <a:r>
              <a:rPr lang="en-GB" sz="1000" dirty="0">
                <a:latin typeface="Calibri Light" panose="020F0302020204030204" pitchFamily="34" charset="0"/>
              </a:rPr>
              <a:t>NOT FOR DISTRIBUTION</a:t>
            </a:r>
          </a:p>
          <a:p>
            <a:pPr algn="ctr"/>
            <a:endParaRPr lang="en-GB" sz="1000" dirty="0">
              <a:latin typeface="Calibri Light" panose="020F0302020204030204" pitchFamily="34" charset="0"/>
            </a:endParaRPr>
          </a:p>
        </p:txBody>
      </p:sp>
      <p:sp>
        <p:nvSpPr>
          <p:cNvPr id="8" name="Rectangle 7"/>
          <p:cNvSpPr/>
          <p:nvPr/>
        </p:nvSpPr>
        <p:spPr>
          <a:xfrm>
            <a:off x="10365130" y="6447960"/>
            <a:ext cx="1602358" cy="287601"/>
          </a:xfrm>
          <a:prstGeom prst="rect">
            <a:avLst/>
          </a:prstGeom>
        </p:spPr>
        <p:txBody>
          <a:bodyPr wrap="none" lIns="112103" tIns="56050" rIns="112103" bIns="56050">
            <a:spAutoFit/>
          </a:bodyPr>
          <a:lstStyle/>
          <a:p>
            <a:pPr algn="ctr"/>
            <a:r>
              <a:rPr lang="en-US" sz="1700" b="1" baseline="30000" dirty="0"/>
              <a:t>Patented in UK, EU, US</a:t>
            </a:r>
            <a:endParaRPr lang="en-US" sz="1700" dirty="0"/>
          </a:p>
        </p:txBody>
      </p:sp>
    </p:spTree>
    <p:extLst>
      <p:ext uri="{BB962C8B-B14F-4D97-AF65-F5344CB8AC3E}">
        <p14:creationId xmlns:p14="http://schemas.microsoft.com/office/powerpoint/2010/main" val="4135508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ctr">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10</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smtClean="0"/>
              <a:t>Existing EU | US 2018 Contract</a:t>
            </a:r>
            <a:endParaRPr lang="en-US" dirty="0"/>
          </a:p>
        </p:txBody>
      </p:sp>
    </p:spTree>
    <p:extLst>
      <p:ext uri="{BB962C8B-B14F-4D97-AF65-F5344CB8AC3E}">
        <p14:creationId xmlns:p14="http://schemas.microsoft.com/office/powerpoint/2010/main" val="1572729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fontScale="47500" lnSpcReduction="20000"/>
          </a:bodyPr>
          <a:lstStyle/>
          <a:p>
            <a:pPr marL="0" indent="0" algn="ctr">
              <a:buNone/>
            </a:pPr>
            <a:r>
              <a:rPr lang="en-US" sz="5100" dirty="0" smtClean="0">
                <a:effectLst/>
              </a:rPr>
              <a:t>Defined Partner &amp; Enterprise Reseller Alliance</a:t>
            </a:r>
          </a:p>
          <a:p>
            <a:pPr marL="0" indent="0" algn="ctr">
              <a:buNone/>
            </a:pPr>
            <a:endParaRPr lang="en-US" dirty="0">
              <a:effectLst/>
            </a:endParaRPr>
          </a:p>
          <a:p>
            <a:pPr marL="0" indent="0" algn="ctr">
              <a:buNone/>
            </a:pPr>
            <a:r>
              <a:rPr lang="en-US" dirty="0" smtClean="0">
                <a:effectLst/>
              </a:rPr>
              <a:t>(1) Both Companies Are </a:t>
            </a:r>
            <a:r>
              <a:rPr lang="en-US" dirty="0" err="1" smtClean="0">
                <a:effectLst/>
              </a:rPr>
              <a:t>Independantly</a:t>
            </a:r>
            <a:r>
              <a:rPr lang="en-US" dirty="0" smtClean="0">
                <a:effectLst/>
              </a:rPr>
              <a:t> Owned</a:t>
            </a:r>
          </a:p>
          <a:p>
            <a:pPr marL="514350" indent="-514350" algn="ctr">
              <a:buAutoNum type="arabicParenBoth"/>
            </a:pPr>
            <a:endParaRPr lang="en-US" dirty="0" smtClean="0">
              <a:effectLst/>
            </a:endParaRPr>
          </a:p>
          <a:p>
            <a:pPr marL="0" indent="0" algn="ctr">
              <a:buNone/>
            </a:pPr>
            <a:r>
              <a:rPr lang="en-US" dirty="0" smtClean="0">
                <a:effectLst/>
              </a:rPr>
              <a:t>(2) Mutual Objectives For US Entity to Market</a:t>
            </a:r>
          </a:p>
          <a:p>
            <a:pPr marL="0" indent="0" algn="ctr">
              <a:buNone/>
            </a:pPr>
            <a:r>
              <a:rPr lang="en-US" dirty="0" smtClean="0">
                <a:effectLst/>
              </a:rPr>
              <a:t>&amp; Include EU “</a:t>
            </a:r>
            <a:r>
              <a:rPr lang="en-US" dirty="0" err="1" smtClean="0">
                <a:effectLst/>
              </a:rPr>
              <a:t>VoiceKey</a:t>
            </a:r>
            <a:r>
              <a:rPr lang="en-US" dirty="0" smtClean="0">
                <a:effectLst/>
              </a:rPr>
              <a:t>” Software In Its Activities</a:t>
            </a:r>
          </a:p>
          <a:p>
            <a:pPr marL="0" indent="0" algn="ctr">
              <a:buNone/>
            </a:pPr>
            <a:endParaRPr lang="en-US" dirty="0" smtClean="0">
              <a:effectLst/>
            </a:endParaRPr>
          </a:p>
          <a:p>
            <a:pPr marL="0" indent="0" algn="ctr">
              <a:buNone/>
            </a:pPr>
            <a:r>
              <a:rPr lang="en-US" dirty="0" smtClean="0">
                <a:effectLst/>
              </a:rPr>
              <a:t>(3) The US Company Will Own The OneSource Platforms,</a:t>
            </a:r>
          </a:p>
          <a:p>
            <a:pPr marL="0" indent="0" algn="ctr">
              <a:buNone/>
            </a:pPr>
            <a:r>
              <a:rPr lang="en-US" dirty="0" smtClean="0">
                <a:effectLst/>
              </a:rPr>
              <a:t>And Will Feature </a:t>
            </a:r>
            <a:r>
              <a:rPr lang="en-US" dirty="0" err="1" smtClean="0">
                <a:effectLst/>
              </a:rPr>
              <a:t>VoiceKey</a:t>
            </a:r>
            <a:r>
              <a:rPr lang="en-US" dirty="0" smtClean="0">
                <a:effectLst/>
              </a:rPr>
              <a:t> And Other Voice Services.</a:t>
            </a:r>
          </a:p>
          <a:p>
            <a:pPr marL="0" indent="0" algn="ctr">
              <a:buNone/>
            </a:pPr>
            <a:r>
              <a:rPr lang="en-US" dirty="0" smtClean="0">
                <a:effectLst/>
              </a:rPr>
              <a:t>A 50/50% Revenue Split On Defined Use of </a:t>
            </a:r>
            <a:r>
              <a:rPr lang="en-US" dirty="0" err="1" smtClean="0">
                <a:effectLst/>
              </a:rPr>
              <a:t>VoiceKey</a:t>
            </a:r>
            <a:endParaRPr lang="en-US" dirty="0" smtClean="0">
              <a:effectLst/>
            </a:endParaRPr>
          </a:p>
          <a:p>
            <a:pPr marL="0" indent="0" algn="ctr">
              <a:buNone/>
            </a:pPr>
            <a:r>
              <a:rPr lang="en-US" dirty="0" smtClean="0">
                <a:effectLst/>
              </a:rPr>
              <a:t> </a:t>
            </a:r>
          </a:p>
          <a:p>
            <a:pPr marL="0" indent="0" algn="ctr">
              <a:buNone/>
            </a:pPr>
            <a:r>
              <a:rPr lang="en-US" dirty="0" smtClean="0">
                <a:effectLst/>
              </a:rPr>
              <a:t>(4) The US Entity Owns All Clients And Will Feature</a:t>
            </a:r>
          </a:p>
          <a:p>
            <a:pPr marL="0" indent="0" algn="ctr">
              <a:buNone/>
            </a:pPr>
            <a:r>
              <a:rPr lang="en-US" dirty="0" smtClean="0">
                <a:effectLst/>
              </a:rPr>
              <a:t>Other Services On OneSource, Without EU Revenue Sharing.</a:t>
            </a:r>
          </a:p>
          <a:p>
            <a:pPr marL="0" indent="0" algn="ctr">
              <a:buNone/>
            </a:pPr>
            <a:endParaRPr lang="en-US" dirty="0">
              <a:effectLst/>
            </a:endParaRPr>
          </a:p>
          <a:p>
            <a:pPr marL="0" indent="0" algn="ctr">
              <a:buNone/>
            </a:pPr>
            <a:r>
              <a:rPr lang="en-US" dirty="0" smtClean="0">
                <a:effectLst/>
              </a:rPr>
              <a:t>(5) The US Entity Owns Defined </a:t>
            </a:r>
            <a:r>
              <a:rPr lang="en-US" dirty="0" err="1" smtClean="0">
                <a:effectLst/>
              </a:rPr>
              <a:t>VoiceKey</a:t>
            </a:r>
            <a:r>
              <a:rPr lang="en-US" dirty="0" smtClean="0">
                <a:effectLst/>
              </a:rPr>
              <a:t> Market Sectors,</a:t>
            </a:r>
          </a:p>
          <a:p>
            <a:pPr marL="0" indent="0" algn="ctr">
              <a:buNone/>
            </a:pPr>
            <a:r>
              <a:rPr lang="en-US" dirty="0" smtClean="0">
                <a:effectLst/>
              </a:rPr>
              <a:t>End User, Reseller, Sub-Reseller, Consulting Firms,</a:t>
            </a:r>
          </a:p>
          <a:p>
            <a:pPr marL="0" indent="0" algn="ctr">
              <a:buNone/>
            </a:pPr>
            <a:r>
              <a:rPr lang="en-US" dirty="0" smtClean="0">
                <a:effectLst/>
              </a:rPr>
              <a:t>Systems Integrators &amp; Exclusive US Marketing Rights.</a:t>
            </a:r>
          </a:p>
          <a:p>
            <a:pPr marL="0" indent="0" algn="ctr">
              <a:buNone/>
            </a:pPr>
            <a:endParaRPr lang="en-US" dirty="0">
              <a:effectLst/>
            </a:endParaRPr>
          </a:p>
          <a:p>
            <a:pPr marL="0" indent="0" algn="ctr">
              <a:buNone/>
            </a:pPr>
            <a:endParaRPr lang="en-US" dirty="0">
              <a:effectLst/>
            </a:endParaRPr>
          </a:p>
          <a:p>
            <a:pPr marL="0" indent="0" algn="ctr">
              <a:buNone/>
            </a:pPr>
            <a:r>
              <a:rPr lang="en-US" dirty="0" smtClean="0">
                <a:effectLst/>
              </a:rPr>
              <a:t>* The EU and US Firms Are Discussing Shared Equity Interests   </a:t>
            </a:r>
          </a:p>
          <a:p>
            <a:pPr marL="0" indent="0" algn="ctr">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11</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err="1" smtClean="0"/>
              <a:t>VoiceSecure</a:t>
            </a:r>
            <a:r>
              <a:rPr lang="en-US" dirty="0" smtClean="0"/>
              <a:t> EU | US Contract</a:t>
            </a:r>
            <a:endParaRPr lang="en-US" dirty="0"/>
          </a:p>
        </p:txBody>
      </p:sp>
    </p:spTree>
    <p:extLst>
      <p:ext uri="{BB962C8B-B14F-4D97-AF65-F5344CB8AC3E}">
        <p14:creationId xmlns:p14="http://schemas.microsoft.com/office/powerpoint/2010/main" val="2307569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fontScale="62500" lnSpcReduction="20000"/>
          </a:bodyPr>
          <a:lstStyle/>
          <a:p>
            <a:pPr marL="0" indent="0" algn="ctr">
              <a:buNone/>
            </a:pPr>
            <a:endParaRPr lang="en-US" dirty="0" smtClean="0">
              <a:effectLst/>
            </a:endParaRPr>
          </a:p>
          <a:p>
            <a:pPr marL="0" indent="0" algn="ctr">
              <a:buNone/>
            </a:pPr>
            <a:endParaRPr lang="en-US" dirty="0">
              <a:effectLst/>
            </a:endParaRPr>
          </a:p>
          <a:p>
            <a:pPr marL="0" indent="0" algn="ctr">
              <a:buNone/>
            </a:pPr>
            <a:r>
              <a:rPr lang="en-US" dirty="0" smtClean="0">
                <a:effectLst/>
              </a:rPr>
              <a:t>Kim </a:t>
            </a:r>
            <a:r>
              <a:rPr lang="en-US" dirty="0" err="1" smtClean="0">
                <a:effectLst/>
              </a:rPr>
              <a:t>Addington</a:t>
            </a:r>
            <a:r>
              <a:rPr lang="en-US" dirty="0" smtClean="0">
                <a:effectLst/>
              </a:rPr>
              <a:t>, Co-Founder</a:t>
            </a:r>
          </a:p>
          <a:p>
            <a:pPr marL="0" indent="0" algn="ctr">
              <a:buNone/>
            </a:pPr>
            <a:r>
              <a:rPr lang="en-US" dirty="0" smtClean="0">
                <a:effectLst/>
              </a:rPr>
              <a:t>Gary Clayton</a:t>
            </a:r>
          </a:p>
          <a:p>
            <a:pPr marL="0" indent="0" algn="ctr">
              <a:buNone/>
            </a:pPr>
            <a:r>
              <a:rPr lang="en-US" dirty="0" smtClean="0">
                <a:effectLst/>
              </a:rPr>
              <a:t>Don Binns, Co-Founder</a:t>
            </a:r>
          </a:p>
          <a:p>
            <a:pPr marL="0" indent="0" algn="ctr">
              <a:buNone/>
            </a:pPr>
            <a:r>
              <a:rPr lang="en-US" dirty="0" smtClean="0">
                <a:effectLst/>
              </a:rPr>
              <a:t>Mike </a:t>
            </a:r>
            <a:r>
              <a:rPr lang="en-US" dirty="0" err="1" smtClean="0">
                <a:effectLst/>
              </a:rPr>
              <a:t>Towery</a:t>
            </a:r>
            <a:endParaRPr lang="en-US" dirty="0" smtClean="0">
              <a:effectLst/>
            </a:endParaRPr>
          </a:p>
          <a:p>
            <a:pPr marL="0" indent="0" algn="ctr">
              <a:buNone/>
            </a:pPr>
            <a:r>
              <a:rPr lang="en-US" dirty="0" smtClean="0">
                <a:effectLst/>
              </a:rPr>
              <a:t>Telecom Team</a:t>
            </a:r>
          </a:p>
          <a:p>
            <a:pPr marL="0" indent="0" algn="ctr">
              <a:buNone/>
            </a:pPr>
            <a:endParaRPr lang="en-US" dirty="0">
              <a:effectLst/>
            </a:endParaRPr>
          </a:p>
          <a:p>
            <a:pPr marL="0" indent="0" algn="ctr">
              <a:buNone/>
            </a:pPr>
            <a:r>
              <a:rPr lang="en-US" dirty="0" smtClean="0">
                <a:effectLst/>
              </a:rPr>
              <a:t>Use of Proceeds:</a:t>
            </a:r>
          </a:p>
          <a:p>
            <a:pPr marL="0" indent="0" algn="ctr">
              <a:buNone/>
            </a:pPr>
            <a:r>
              <a:rPr lang="en-US" dirty="0" smtClean="0">
                <a:effectLst/>
              </a:rPr>
              <a:t>President</a:t>
            </a:r>
          </a:p>
          <a:p>
            <a:pPr marL="0" indent="0" algn="ctr">
              <a:buNone/>
            </a:pPr>
            <a:r>
              <a:rPr lang="en-US" dirty="0" smtClean="0">
                <a:effectLst/>
              </a:rPr>
              <a:t>CFO / COO / </a:t>
            </a:r>
            <a:r>
              <a:rPr lang="en-US" dirty="0" err="1" smtClean="0">
                <a:effectLst/>
              </a:rPr>
              <a:t>Atty</a:t>
            </a:r>
            <a:r>
              <a:rPr lang="en-US" dirty="0" smtClean="0">
                <a:effectLst/>
              </a:rPr>
              <a:t> + Internal Counsel</a:t>
            </a:r>
          </a:p>
          <a:p>
            <a:pPr marL="0" indent="0" algn="ctr">
              <a:buNone/>
            </a:pPr>
            <a:r>
              <a:rPr lang="en-US" dirty="0" smtClean="0">
                <a:effectLst/>
              </a:rPr>
              <a:t>Sales Directors</a:t>
            </a:r>
          </a:p>
          <a:p>
            <a:pPr marL="0" indent="0" algn="ctr">
              <a:buNone/>
            </a:pPr>
            <a:r>
              <a:rPr lang="en-US" dirty="0" smtClean="0">
                <a:effectLst/>
              </a:rPr>
              <a:t>Technical Support Team</a:t>
            </a:r>
          </a:p>
          <a:p>
            <a:pPr marL="0" indent="0" algn="ctr">
              <a:buNone/>
            </a:pPr>
            <a:endParaRPr lang="en-US" dirty="0">
              <a:effectLst/>
            </a:endParaRPr>
          </a:p>
          <a:p>
            <a:pPr marL="0" indent="0" algn="ctr">
              <a:buNone/>
            </a:pPr>
            <a:r>
              <a:rPr lang="en-US" dirty="0" smtClean="0">
                <a:effectLst/>
              </a:rPr>
              <a:t>   </a:t>
            </a:r>
          </a:p>
          <a:p>
            <a:pPr marL="0" indent="0" algn="ctr">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12</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smtClean="0"/>
              <a:t>U.S. Development / Launch Partners</a:t>
            </a:r>
            <a:endParaRPr lang="en-US" dirty="0"/>
          </a:p>
        </p:txBody>
      </p:sp>
    </p:spTree>
    <p:extLst>
      <p:ext uri="{BB962C8B-B14F-4D97-AF65-F5344CB8AC3E}">
        <p14:creationId xmlns:p14="http://schemas.microsoft.com/office/powerpoint/2010/main" val="1235742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ctr">
              <a:buNone/>
            </a:pPr>
            <a:endParaRPr lang="en-US" dirty="0" smtClean="0">
              <a:effectLst/>
            </a:endParaRPr>
          </a:p>
          <a:p>
            <a:pPr marL="0" indent="0" algn="ctr">
              <a:buNone/>
            </a:pPr>
            <a:endParaRPr lang="en-US" dirty="0">
              <a:effectLst/>
            </a:endParaRPr>
          </a:p>
          <a:p>
            <a:pPr marL="0" indent="0" algn="ctr">
              <a:buNone/>
            </a:pPr>
            <a:endParaRPr lang="en-US" dirty="0">
              <a:effectLst/>
            </a:endParaRPr>
          </a:p>
          <a:p>
            <a:pPr marL="0" indent="0" algn="ctr">
              <a:buNone/>
            </a:pPr>
            <a:r>
              <a:rPr lang="en-US" dirty="0" smtClean="0">
                <a:effectLst/>
              </a:rPr>
              <a:t>   </a:t>
            </a:r>
          </a:p>
          <a:p>
            <a:pPr marL="0" indent="0" algn="ctr">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13</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err="1" smtClean="0"/>
              <a:t>VoiceSecure</a:t>
            </a:r>
            <a:r>
              <a:rPr lang="en-US" dirty="0" smtClean="0"/>
              <a:t> | EU Management Team</a:t>
            </a:r>
            <a:endParaRPr lang="en-US" dirty="0"/>
          </a:p>
        </p:txBody>
      </p:sp>
      <p:sp>
        <p:nvSpPr>
          <p:cNvPr id="8" name="TextBox 7"/>
          <p:cNvSpPr txBox="1"/>
          <p:nvPr/>
        </p:nvSpPr>
        <p:spPr>
          <a:xfrm>
            <a:off x="370742" y="1436224"/>
            <a:ext cx="5816031" cy="451812"/>
          </a:xfrm>
          <a:prstGeom prst="rect">
            <a:avLst/>
          </a:prstGeom>
          <a:noFill/>
        </p:spPr>
        <p:txBody>
          <a:bodyPr wrap="square" lIns="112164" tIns="56081" rIns="112164" bIns="56081" rtlCol="0">
            <a:spAutoFit/>
          </a:bodyPr>
          <a:lstStyle/>
          <a:p>
            <a:pPr algn="l"/>
            <a:r>
              <a:rPr lang="en-US" sz="2200" b="1" dirty="0" err="1">
                <a:latin typeface="Arial"/>
                <a:cs typeface="Arial"/>
              </a:rPr>
              <a:t>Surinder</a:t>
            </a:r>
            <a:r>
              <a:rPr lang="en-US" sz="2200" b="1" dirty="0">
                <a:latin typeface="Arial"/>
                <a:cs typeface="Arial"/>
              </a:rPr>
              <a:t> Singh </a:t>
            </a:r>
            <a:r>
              <a:rPr lang="en-US" sz="2200" dirty="0">
                <a:latin typeface="Arial"/>
                <a:cs typeface="Arial"/>
              </a:rPr>
              <a:t>– Chairman &amp; CEO</a:t>
            </a:r>
          </a:p>
        </p:txBody>
      </p:sp>
      <p:sp>
        <p:nvSpPr>
          <p:cNvPr id="9" name="TextBox 8"/>
          <p:cNvSpPr txBox="1"/>
          <p:nvPr/>
        </p:nvSpPr>
        <p:spPr>
          <a:xfrm>
            <a:off x="456781" y="3947800"/>
            <a:ext cx="7211878" cy="451812"/>
          </a:xfrm>
          <a:prstGeom prst="rect">
            <a:avLst/>
          </a:prstGeom>
          <a:solidFill>
            <a:schemeClr val="bg1"/>
          </a:solidFill>
        </p:spPr>
        <p:txBody>
          <a:bodyPr wrap="square" lIns="112164" tIns="56081" rIns="112164" bIns="56081" rtlCol="0">
            <a:spAutoFit/>
          </a:bodyPr>
          <a:lstStyle/>
          <a:p>
            <a:pPr algn="l"/>
            <a:r>
              <a:rPr lang="en-US" sz="2200" b="1" dirty="0">
                <a:latin typeface="Arial"/>
                <a:cs typeface="Arial"/>
              </a:rPr>
              <a:t>CTO – </a:t>
            </a:r>
            <a:r>
              <a:rPr lang="en-US" sz="2200" b="1" dirty="0" smtClean="0">
                <a:latin typeface="Arial"/>
                <a:cs typeface="Arial"/>
              </a:rPr>
              <a:t>Stephen </a:t>
            </a:r>
            <a:r>
              <a:rPr lang="en-US" sz="2200" b="1" dirty="0" err="1" smtClean="0">
                <a:latin typeface="Arial"/>
                <a:cs typeface="Arial"/>
              </a:rPr>
              <a:t>McCrory</a:t>
            </a:r>
            <a:endParaRPr lang="en-US" sz="2200" dirty="0">
              <a:latin typeface="Arial"/>
              <a:cs typeface="Arial"/>
            </a:endParaRPr>
          </a:p>
        </p:txBody>
      </p:sp>
      <p:sp>
        <p:nvSpPr>
          <p:cNvPr id="10" name="TextBox 9"/>
          <p:cNvSpPr txBox="1"/>
          <p:nvPr/>
        </p:nvSpPr>
        <p:spPr>
          <a:xfrm>
            <a:off x="2213258" y="2115548"/>
            <a:ext cx="9212594" cy="168291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wrap="square" lIns="112164" tIns="56081" rIns="112164" bIns="56081" rtlCol="0">
            <a:spAutoFit/>
          </a:bodyPr>
          <a:lstStyle/>
          <a:p>
            <a:pPr algn="l"/>
            <a:r>
              <a:rPr lang="en-US" sz="1700" b="1" dirty="0">
                <a:solidFill>
                  <a:schemeClr val="tx1"/>
                </a:solidFill>
                <a:latin typeface="Arial"/>
                <a:cs typeface="Arial"/>
              </a:rPr>
              <a:t>Banking and Customer Experience Technologist</a:t>
            </a:r>
          </a:p>
          <a:p>
            <a:pPr marL="210305" indent="-210305" algn="l">
              <a:buFont typeface="Arial"/>
              <a:buChar char="•"/>
            </a:pPr>
            <a:r>
              <a:rPr lang="en-US" sz="1700" dirty="0">
                <a:solidFill>
                  <a:schemeClr val="tx1"/>
                </a:solidFill>
                <a:latin typeface="Arial"/>
                <a:cs typeface="Arial"/>
              </a:rPr>
              <a:t>Currently a banking technology expert</a:t>
            </a:r>
          </a:p>
          <a:p>
            <a:pPr marL="210305" indent="-210305" algn="l">
              <a:buFont typeface="Arial"/>
              <a:buChar char="•"/>
            </a:pPr>
            <a:r>
              <a:rPr lang="en-US" sz="1700" dirty="0">
                <a:solidFill>
                  <a:schemeClr val="tx1"/>
                </a:solidFill>
                <a:latin typeface="Arial"/>
                <a:cs typeface="Arial"/>
              </a:rPr>
              <a:t>Former MD of UK Listed company MR Group prior to </a:t>
            </a:r>
            <a:r>
              <a:rPr lang="en-US" sz="1700" dirty="0" err="1">
                <a:solidFill>
                  <a:schemeClr val="tx1"/>
                </a:solidFill>
                <a:latin typeface="Arial"/>
                <a:cs typeface="Arial"/>
              </a:rPr>
              <a:t>acquistion</a:t>
            </a:r>
            <a:r>
              <a:rPr lang="en-US" sz="1700" dirty="0">
                <a:solidFill>
                  <a:schemeClr val="tx1"/>
                </a:solidFill>
                <a:latin typeface="Arial"/>
                <a:cs typeface="Arial"/>
              </a:rPr>
              <a:t> by TNT</a:t>
            </a:r>
          </a:p>
          <a:p>
            <a:pPr marL="210305" indent="-210305" algn="l">
              <a:buFont typeface="Arial"/>
              <a:buChar char="•"/>
            </a:pPr>
            <a:r>
              <a:rPr lang="en-US" sz="1700" dirty="0">
                <a:solidFill>
                  <a:schemeClr val="tx1"/>
                </a:solidFill>
                <a:latin typeface="Arial"/>
                <a:cs typeface="Arial"/>
              </a:rPr>
              <a:t>Held Senior Positions at BancTec and </a:t>
            </a:r>
            <a:r>
              <a:rPr lang="en-US" sz="1700" dirty="0" err="1">
                <a:solidFill>
                  <a:schemeClr val="tx1"/>
                </a:solidFill>
                <a:latin typeface="Arial"/>
                <a:cs typeface="Arial"/>
              </a:rPr>
              <a:t>FileNet.Created</a:t>
            </a:r>
            <a:r>
              <a:rPr lang="en-US" sz="1700" dirty="0">
                <a:solidFill>
                  <a:schemeClr val="tx1"/>
                </a:solidFill>
                <a:latin typeface="Arial"/>
                <a:cs typeface="Arial"/>
              </a:rPr>
              <a:t> innovative solutions at both companies for substantial revenue growth</a:t>
            </a:r>
          </a:p>
          <a:p>
            <a:pPr marL="210305" indent="-210305" algn="l">
              <a:buFont typeface="Arial"/>
              <a:buChar char="•"/>
            </a:pPr>
            <a:r>
              <a:rPr lang="en-US" sz="1700" dirty="0">
                <a:solidFill>
                  <a:schemeClr val="tx1"/>
                </a:solidFill>
                <a:latin typeface="Arial"/>
                <a:cs typeface="Arial"/>
              </a:rPr>
              <a:t>Experienced Entrepreneur in setting up growing Fintech companies</a:t>
            </a:r>
          </a:p>
        </p:txBody>
      </p:sp>
      <p:sp>
        <p:nvSpPr>
          <p:cNvPr id="12" name="TextBox 11">
            <a:extLst>
              <a:ext uri="{FF2B5EF4-FFF2-40B4-BE49-F238E27FC236}">
                <a16:creationId xmlns="" xmlns:a16="http://schemas.microsoft.com/office/drawing/2014/main" id="{A739F31E-02AD-4528-9EFE-FE41EEAE3490}"/>
              </a:ext>
            </a:extLst>
          </p:cNvPr>
          <p:cNvSpPr txBox="1"/>
          <p:nvPr/>
        </p:nvSpPr>
        <p:spPr>
          <a:xfrm>
            <a:off x="2213258" y="4525647"/>
            <a:ext cx="9212594" cy="142130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wrap="square" lIns="112164" tIns="56081" rIns="112164" bIns="56081" rtlCol="0">
            <a:spAutoFit/>
          </a:bodyPr>
          <a:lstStyle/>
          <a:p>
            <a:pPr algn="l"/>
            <a:r>
              <a:rPr lang="en-US" sz="1700" b="1" dirty="0">
                <a:solidFill>
                  <a:srgbClr val="000000"/>
                </a:solidFill>
                <a:latin typeface="Arial"/>
                <a:cs typeface="Arial"/>
              </a:rPr>
              <a:t>Application and Technology Evangelist </a:t>
            </a:r>
          </a:p>
          <a:p>
            <a:pPr marL="210305" indent="-210305" algn="l">
              <a:buFont typeface="Arial"/>
              <a:buChar char="•"/>
            </a:pPr>
            <a:r>
              <a:rPr lang="en-US" sz="1700" dirty="0">
                <a:solidFill>
                  <a:srgbClr val="000000"/>
                </a:solidFill>
                <a:latin typeface="Arial"/>
                <a:cs typeface="Arial"/>
              </a:rPr>
              <a:t>Technology Strategist for Next Generation Contact Centre Applications </a:t>
            </a:r>
          </a:p>
          <a:p>
            <a:pPr marL="210305" indent="-210305" algn="l">
              <a:buFont typeface="Arial"/>
              <a:buChar char="•"/>
            </a:pPr>
            <a:r>
              <a:rPr lang="en-US" sz="1700" dirty="0">
                <a:solidFill>
                  <a:srgbClr val="000000"/>
                </a:solidFill>
                <a:latin typeface="Arial"/>
                <a:cs typeface="Arial"/>
              </a:rPr>
              <a:t>20 years Contact Centre expertise with leading vendor providers </a:t>
            </a:r>
          </a:p>
          <a:p>
            <a:pPr marL="210305" indent="-210305" algn="l">
              <a:buFont typeface="Arial"/>
              <a:buChar char="•"/>
            </a:pPr>
            <a:r>
              <a:rPr lang="en-US" sz="1700" dirty="0">
                <a:solidFill>
                  <a:srgbClr val="000000"/>
                </a:solidFill>
                <a:latin typeface="Arial"/>
                <a:cs typeface="Arial"/>
              </a:rPr>
              <a:t>Experienced in Voice of the customer services and Net promotor score business improvements.</a:t>
            </a:r>
          </a:p>
        </p:txBody>
      </p:sp>
    </p:spTree>
    <p:extLst>
      <p:ext uri="{BB962C8B-B14F-4D97-AF65-F5344CB8AC3E}">
        <p14:creationId xmlns:p14="http://schemas.microsoft.com/office/powerpoint/2010/main" val="528660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ctr">
              <a:buNone/>
            </a:pPr>
            <a:endParaRPr lang="en-US" dirty="0" smtClean="0">
              <a:effectLst/>
            </a:endParaRPr>
          </a:p>
          <a:p>
            <a:pPr marL="0" indent="0" algn="ctr">
              <a:buNone/>
            </a:pPr>
            <a:endParaRPr lang="en-US" dirty="0">
              <a:effectLst/>
            </a:endParaRPr>
          </a:p>
          <a:p>
            <a:pPr marL="0" indent="0" algn="ctr">
              <a:buNone/>
            </a:pPr>
            <a:endParaRPr lang="en-US" dirty="0">
              <a:effectLst/>
            </a:endParaRPr>
          </a:p>
          <a:p>
            <a:pPr marL="0" indent="0" algn="ctr">
              <a:buNone/>
            </a:pPr>
            <a:r>
              <a:rPr lang="en-US" dirty="0" smtClean="0">
                <a:effectLst/>
              </a:rPr>
              <a:t>   </a:t>
            </a:r>
          </a:p>
          <a:p>
            <a:pPr marL="0" indent="0" algn="ctr">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14</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err="1" smtClean="0"/>
              <a:t>VoiceSecure</a:t>
            </a:r>
            <a:r>
              <a:rPr lang="en-US" dirty="0" smtClean="0"/>
              <a:t> | EU Management Team</a:t>
            </a:r>
            <a:endParaRPr lang="en-US" dirty="0"/>
          </a:p>
        </p:txBody>
      </p:sp>
      <p:sp>
        <p:nvSpPr>
          <p:cNvPr id="7" name="TextBox 6"/>
          <p:cNvSpPr txBox="1"/>
          <p:nvPr/>
        </p:nvSpPr>
        <p:spPr>
          <a:xfrm>
            <a:off x="482308" y="1420508"/>
            <a:ext cx="5816031" cy="451812"/>
          </a:xfrm>
          <a:prstGeom prst="rect">
            <a:avLst/>
          </a:prstGeom>
          <a:noFill/>
        </p:spPr>
        <p:txBody>
          <a:bodyPr wrap="square" lIns="112164" tIns="56081" rIns="112164" bIns="56081" rtlCol="0">
            <a:spAutoFit/>
          </a:bodyPr>
          <a:lstStyle/>
          <a:p>
            <a:pPr algn="l"/>
            <a:r>
              <a:rPr lang="en-US" sz="2200" b="1" dirty="0">
                <a:latin typeface="Arial"/>
                <a:cs typeface="Arial"/>
              </a:rPr>
              <a:t>Alan </a:t>
            </a:r>
            <a:r>
              <a:rPr lang="en-US" sz="2200" b="1" dirty="0" err="1">
                <a:latin typeface="Arial"/>
                <a:cs typeface="Arial"/>
              </a:rPr>
              <a:t>Southall</a:t>
            </a:r>
            <a:r>
              <a:rPr lang="en-US" sz="2200" b="1" dirty="0">
                <a:latin typeface="Arial"/>
                <a:cs typeface="Arial"/>
              </a:rPr>
              <a:t> </a:t>
            </a:r>
            <a:r>
              <a:rPr lang="en-US" sz="2200" dirty="0">
                <a:latin typeface="Arial"/>
                <a:cs typeface="Arial"/>
              </a:rPr>
              <a:t>– Key Advisor</a:t>
            </a:r>
          </a:p>
        </p:txBody>
      </p:sp>
      <p:sp>
        <p:nvSpPr>
          <p:cNvPr id="8" name="TextBox 7"/>
          <p:cNvSpPr txBox="1"/>
          <p:nvPr/>
        </p:nvSpPr>
        <p:spPr>
          <a:xfrm>
            <a:off x="482308" y="3746367"/>
            <a:ext cx="7211878" cy="451812"/>
          </a:xfrm>
          <a:prstGeom prst="rect">
            <a:avLst/>
          </a:prstGeom>
          <a:noFill/>
        </p:spPr>
        <p:txBody>
          <a:bodyPr wrap="square" lIns="112164" tIns="56081" rIns="112164" bIns="56081" rtlCol="0">
            <a:spAutoFit/>
          </a:bodyPr>
          <a:lstStyle/>
          <a:p>
            <a:pPr algn="l"/>
            <a:r>
              <a:rPr lang="en-US" sz="2200" b="1" dirty="0">
                <a:latin typeface="Arial"/>
                <a:cs typeface="Arial"/>
              </a:rPr>
              <a:t>Dr Tony Allen </a:t>
            </a:r>
            <a:r>
              <a:rPr lang="en-US" sz="2200" dirty="0">
                <a:latin typeface="Arial"/>
                <a:cs typeface="Arial"/>
              </a:rPr>
              <a:t>– Key Advisor</a:t>
            </a:r>
          </a:p>
        </p:txBody>
      </p:sp>
      <p:sp>
        <p:nvSpPr>
          <p:cNvPr id="10" name="TextBox 9"/>
          <p:cNvSpPr txBox="1"/>
          <p:nvPr/>
        </p:nvSpPr>
        <p:spPr>
          <a:xfrm>
            <a:off x="2064276" y="1910164"/>
            <a:ext cx="9817461" cy="168291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wrap="square" lIns="112164" tIns="56081" rIns="112164" bIns="56081" rtlCol="0">
            <a:spAutoFit/>
          </a:bodyPr>
          <a:lstStyle/>
          <a:p>
            <a:pPr algn="l"/>
            <a:r>
              <a:rPr lang="en-US" sz="1700" b="1" dirty="0">
                <a:solidFill>
                  <a:srgbClr val="000000"/>
                </a:solidFill>
                <a:latin typeface="Arial"/>
                <a:cs typeface="Arial"/>
              </a:rPr>
              <a:t>Banking and Technology expert</a:t>
            </a:r>
          </a:p>
          <a:p>
            <a:pPr marL="210305" indent="-210305" algn="l">
              <a:buFont typeface="Arial"/>
              <a:buChar char="•"/>
            </a:pPr>
            <a:r>
              <a:rPr lang="en-US" sz="1700" dirty="0">
                <a:solidFill>
                  <a:srgbClr val="000000"/>
                </a:solidFill>
                <a:latin typeface="Arial"/>
                <a:cs typeface="Arial"/>
              </a:rPr>
              <a:t>Currently a banking technology consultant</a:t>
            </a:r>
          </a:p>
          <a:p>
            <a:pPr marL="210305" indent="-210305" algn="l">
              <a:buFont typeface="Arial"/>
              <a:buChar char="•"/>
            </a:pPr>
            <a:r>
              <a:rPr lang="en-US" sz="1700" dirty="0">
                <a:solidFill>
                  <a:srgbClr val="000000"/>
                </a:solidFill>
                <a:latin typeface="Arial"/>
                <a:cs typeface="Arial"/>
              </a:rPr>
              <a:t>Former CIO at </a:t>
            </a:r>
            <a:r>
              <a:rPr lang="en-US" sz="1700" dirty="0" err="1">
                <a:solidFill>
                  <a:srgbClr val="000000"/>
                </a:solidFill>
                <a:latin typeface="Arial"/>
                <a:cs typeface="Arial"/>
              </a:rPr>
              <a:t>Aldemore</a:t>
            </a:r>
            <a:r>
              <a:rPr lang="en-US" sz="1700" dirty="0">
                <a:solidFill>
                  <a:srgbClr val="000000"/>
                </a:solidFill>
                <a:latin typeface="Arial"/>
                <a:cs typeface="Arial"/>
              </a:rPr>
              <a:t> Bank </a:t>
            </a:r>
            <a:r>
              <a:rPr lang="en-US" sz="1700" dirty="0" err="1">
                <a:solidFill>
                  <a:srgbClr val="000000"/>
                </a:solidFill>
                <a:latin typeface="Arial"/>
                <a:cs typeface="Arial"/>
              </a:rPr>
              <a:t>plc</a:t>
            </a:r>
            <a:endParaRPr lang="en-US" sz="1700" dirty="0">
              <a:solidFill>
                <a:srgbClr val="000000"/>
              </a:solidFill>
              <a:latin typeface="Arial"/>
              <a:cs typeface="Arial"/>
            </a:endParaRPr>
          </a:p>
          <a:p>
            <a:pPr marL="210305" indent="-210305" algn="l">
              <a:buFont typeface="Arial"/>
              <a:buChar char="•"/>
            </a:pPr>
            <a:r>
              <a:rPr lang="en-US" sz="1700" dirty="0">
                <a:solidFill>
                  <a:srgbClr val="000000"/>
                </a:solidFill>
                <a:latin typeface="Arial"/>
                <a:cs typeface="Arial"/>
              </a:rPr>
              <a:t>Held Program Director positions at </a:t>
            </a:r>
            <a:r>
              <a:rPr lang="en-US" sz="1700" dirty="0" err="1">
                <a:solidFill>
                  <a:srgbClr val="000000"/>
                </a:solidFill>
                <a:latin typeface="Arial"/>
                <a:cs typeface="Arial"/>
              </a:rPr>
              <a:t>Equa</a:t>
            </a:r>
            <a:r>
              <a:rPr lang="en-US" sz="1700" dirty="0">
                <a:solidFill>
                  <a:srgbClr val="000000"/>
                </a:solidFill>
                <a:latin typeface="Arial"/>
                <a:cs typeface="Arial"/>
              </a:rPr>
              <a:t> Bank, BT and Department of Health</a:t>
            </a:r>
          </a:p>
          <a:p>
            <a:pPr marL="210305" indent="-210305" algn="l">
              <a:buFont typeface="Arial"/>
              <a:buChar char="•"/>
            </a:pPr>
            <a:r>
              <a:rPr lang="en-US" sz="1700" dirty="0">
                <a:solidFill>
                  <a:srgbClr val="000000"/>
                </a:solidFill>
                <a:latin typeface="Arial"/>
                <a:cs typeface="Arial"/>
              </a:rPr>
              <a:t>Advised senior ministers, policy makers and no. 10 on opportunities for health reform and effectiveness</a:t>
            </a:r>
          </a:p>
        </p:txBody>
      </p:sp>
      <p:sp>
        <p:nvSpPr>
          <p:cNvPr id="11" name="TextBox 10"/>
          <p:cNvSpPr txBox="1"/>
          <p:nvPr/>
        </p:nvSpPr>
        <p:spPr>
          <a:xfrm>
            <a:off x="2064268" y="4276828"/>
            <a:ext cx="9817460" cy="142130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0">
            <a:scrgbClr r="0" g="0" b="0"/>
          </a:fillRef>
          <a:effectRef idx="0">
            <a:scrgbClr r="0" g="0" b="0"/>
          </a:effectRef>
          <a:fontRef idx="minor">
            <a:schemeClr val="lt1"/>
          </a:fontRef>
        </p:style>
        <p:txBody>
          <a:bodyPr wrap="square" lIns="112164" tIns="56081" rIns="112164" bIns="56081" rtlCol="0">
            <a:spAutoFit/>
          </a:bodyPr>
          <a:lstStyle/>
          <a:p>
            <a:pPr algn="l"/>
            <a:r>
              <a:rPr lang="en-US" sz="1700" b="1" dirty="0">
                <a:solidFill>
                  <a:srgbClr val="000000"/>
                </a:solidFill>
                <a:latin typeface="Arial"/>
                <a:cs typeface="Arial"/>
              </a:rPr>
              <a:t>Global expert in Voice Biometrics and Neural Networks</a:t>
            </a:r>
          </a:p>
          <a:p>
            <a:pPr marL="210305" indent="-210305" algn="l">
              <a:buFont typeface="Arial"/>
              <a:buChar char="•"/>
            </a:pPr>
            <a:r>
              <a:rPr lang="en-US" sz="1700" dirty="0">
                <a:solidFill>
                  <a:srgbClr val="000000"/>
                </a:solidFill>
                <a:latin typeface="Arial"/>
                <a:cs typeface="Arial"/>
              </a:rPr>
              <a:t>Inventor on the Voicekey patent</a:t>
            </a:r>
          </a:p>
          <a:p>
            <a:pPr marL="210305" indent="-210305" algn="l">
              <a:buFont typeface="Arial"/>
              <a:buChar char="•"/>
            </a:pPr>
            <a:r>
              <a:rPr lang="en-US" sz="1700" dirty="0">
                <a:solidFill>
                  <a:srgbClr val="000000"/>
                </a:solidFill>
                <a:latin typeface="Arial"/>
                <a:cs typeface="Arial"/>
              </a:rPr>
              <a:t>International reputation for research excellence in speech-enabled systems and voice biometrics</a:t>
            </a:r>
          </a:p>
          <a:p>
            <a:pPr marL="210305" indent="-210305" algn="l">
              <a:buFont typeface="Arial"/>
              <a:buChar char="•"/>
            </a:pPr>
            <a:r>
              <a:rPr lang="en-US" sz="1700" dirty="0">
                <a:solidFill>
                  <a:srgbClr val="000000"/>
                </a:solidFill>
                <a:latin typeface="Arial"/>
                <a:cs typeface="Arial"/>
              </a:rPr>
              <a:t>Former Director of CITE at Nottingham Trend University working with over 300 SMEs on </a:t>
            </a:r>
            <a:r>
              <a:rPr lang="en-GB" sz="1700" dirty="0">
                <a:solidFill>
                  <a:srgbClr val="000000"/>
                </a:solidFill>
                <a:latin typeface="Arial"/>
                <a:cs typeface="Arial"/>
              </a:rPr>
              <a:t>commercialising</a:t>
            </a:r>
            <a:r>
              <a:rPr lang="en-US" sz="1700" dirty="0">
                <a:solidFill>
                  <a:srgbClr val="000000"/>
                </a:solidFill>
                <a:latin typeface="Arial"/>
                <a:cs typeface="Arial"/>
              </a:rPr>
              <a:t> technology</a:t>
            </a:r>
          </a:p>
        </p:txBody>
      </p:sp>
    </p:spTree>
    <p:extLst>
      <p:ext uri="{BB962C8B-B14F-4D97-AF65-F5344CB8AC3E}">
        <p14:creationId xmlns:p14="http://schemas.microsoft.com/office/powerpoint/2010/main" val="726741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ctr">
              <a:buNone/>
            </a:pPr>
            <a:endParaRPr lang="en-US" dirty="0" smtClean="0">
              <a:effectLst/>
            </a:endParaRPr>
          </a:p>
          <a:p>
            <a:pPr marL="0" indent="0" algn="ctr">
              <a:buNone/>
            </a:pPr>
            <a:endParaRPr lang="en-US" dirty="0">
              <a:effectLst/>
            </a:endParaRPr>
          </a:p>
          <a:p>
            <a:pPr marL="0" indent="0" algn="ctr">
              <a:buNone/>
            </a:pPr>
            <a:endParaRPr lang="en-US" dirty="0">
              <a:effectLst/>
            </a:endParaRPr>
          </a:p>
          <a:p>
            <a:pPr marL="0" indent="0" algn="ctr">
              <a:buNone/>
            </a:pPr>
            <a:r>
              <a:rPr lang="en-US" dirty="0" smtClean="0">
                <a:effectLst/>
              </a:rPr>
              <a:t>   </a:t>
            </a:r>
          </a:p>
          <a:p>
            <a:pPr marL="0" indent="0" algn="ctr">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15</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err="1" smtClean="0"/>
              <a:t>VoiceSecure</a:t>
            </a:r>
            <a:r>
              <a:rPr lang="en-US" dirty="0" smtClean="0"/>
              <a:t> | EU Management Team</a:t>
            </a:r>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3738297234"/>
              </p:ext>
            </p:extLst>
          </p:nvPr>
        </p:nvGraphicFramePr>
        <p:xfrm>
          <a:off x="617538" y="1600200"/>
          <a:ext cx="11269252" cy="2556284"/>
        </p:xfrm>
        <a:graphic>
          <a:graphicData uri="http://schemas.openxmlformats.org/drawingml/2006/table">
            <a:tbl>
              <a:tblPr firstRow="1" bandRow="1">
                <a:tableStyleId>{5C22544A-7EE6-4342-B048-85BDC9FD1C3A}</a:tableStyleId>
              </a:tblPr>
              <a:tblGrid>
                <a:gridCol w="3504791"/>
                <a:gridCol w="7764461"/>
              </a:tblGrid>
              <a:tr h="484631">
                <a:tc>
                  <a:txBody>
                    <a:bodyPr/>
                    <a:lstStyle/>
                    <a:p>
                      <a:r>
                        <a:rPr lang="en-GB" sz="2500" dirty="0">
                          <a:solidFill>
                            <a:srgbClr val="000000"/>
                          </a:solidFill>
                        </a:rPr>
                        <a:t>Name </a:t>
                      </a:r>
                    </a:p>
                  </a:txBody>
                  <a:tcPr marL="118169" marR="118169" marT="51816" marB="51816">
                    <a:noFill/>
                  </a:tcPr>
                </a:tc>
                <a:tc>
                  <a:txBody>
                    <a:bodyPr/>
                    <a:lstStyle/>
                    <a:p>
                      <a:r>
                        <a:rPr lang="en-GB" sz="2500" dirty="0">
                          <a:solidFill>
                            <a:srgbClr val="000000"/>
                          </a:solidFill>
                        </a:rPr>
                        <a:t>Role &amp; Responsibility </a:t>
                      </a:r>
                    </a:p>
                  </a:txBody>
                  <a:tcPr marL="118169" marR="118169" marT="51816" marB="51816">
                    <a:noFill/>
                  </a:tcPr>
                </a:tc>
              </a:tr>
              <a:tr h="484631">
                <a:tc>
                  <a:txBody>
                    <a:bodyPr/>
                    <a:lstStyle/>
                    <a:p>
                      <a:r>
                        <a:rPr lang="en-GB" sz="2500" dirty="0">
                          <a:solidFill>
                            <a:srgbClr val="000000"/>
                          </a:solidFill>
                        </a:rPr>
                        <a:t>Paul Masters </a:t>
                      </a:r>
                    </a:p>
                  </a:txBody>
                  <a:tcPr marL="118169" marR="118169" marT="51816" marB="51816">
                    <a:solidFill>
                      <a:schemeClr val="bg1">
                        <a:lumMod val="95000"/>
                      </a:schemeClr>
                    </a:solidFill>
                  </a:tcPr>
                </a:tc>
                <a:tc>
                  <a:txBody>
                    <a:bodyPr/>
                    <a:lstStyle/>
                    <a:p>
                      <a:r>
                        <a:rPr lang="en-GB" sz="2500" dirty="0">
                          <a:solidFill>
                            <a:srgbClr val="000000"/>
                          </a:solidFill>
                        </a:rPr>
                        <a:t>VoiceKey Core Design Expert</a:t>
                      </a:r>
                    </a:p>
                  </a:txBody>
                  <a:tcPr marL="118169" marR="118169" marT="51816" marB="51816">
                    <a:solidFill>
                      <a:schemeClr val="bg1">
                        <a:lumMod val="95000"/>
                      </a:schemeClr>
                    </a:solidFill>
                  </a:tcPr>
                </a:tc>
              </a:tr>
              <a:tr h="567968">
                <a:tc>
                  <a:txBody>
                    <a:bodyPr/>
                    <a:lstStyle/>
                    <a:p>
                      <a:r>
                        <a:rPr lang="en-GB" sz="2500" dirty="0" smtClean="0">
                          <a:solidFill>
                            <a:srgbClr val="000000"/>
                          </a:solidFill>
                        </a:rPr>
                        <a:t>Derek </a:t>
                      </a:r>
                      <a:r>
                        <a:rPr lang="en-GB" sz="2500" dirty="0" err="1" smtClean="0">
                          <a:solidFill>
                            <a:srgbClr val="000000"/>
                          </a:solidFill>
                        </a:rPr>
                        <a:t>McPhail</a:t>
                      </a:r>
                      <a:endParaRPr lang="en-GB" sz="2500" dirty="0">
                        <a:solidFill>
                          <a:srgbClr val="000000"/>
                        </a:solidFill>
                      </a:endParaRPr>
                    </a:p>
                  </a:txBody>
                  <a:tcPr marL="118169" marR="118169" marT="51816" marB="51816">
                    <a:solidFill>
                      <a:schemeClr val="bg1">
                        <a:lumMod val="95000"/>
                      </a:schemeClr>
                    </a:solidFill>
                  </a:tcPr>
                </a:tc>
                <a:tc>
                  <a:txBody>
                    <a:bodyPr/>
                    <a:lstStyle/>
                    <a:p>
                      <a:r>
                        <a:rPr lang="en-GB" sz="2500" dirty="0" smtClean="0">
                          <a:solidFill>
                            <a:srgbClr val="000000"/>
                          </a:solidFill>
                        </a:rPr>
                        <a:t>CFO</a:t>
                      </a:r>
                      <a:endParaRPr lang="en-GB" sz="2500" dirty="0">
                        <a:solidFill>
                          <a:srgbClr val="000000"/>
                        </a:solidFill>
                      </a:endParaRPr>
                    </a:p>
                  </a:txBody>
                  <a:tcPr marL="118169" marR="118169" marT="51816" marB="51816">
                    <a:solidFill>
                      <a:schemeClr val="bg1">
                        <a:lumMod val="95000"/>
                      </a:schemeClr>
                    </a:solidFill>
                  </a:tcPr>
                </a:tc>
              </a:tr>
              <a:tr h="4846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500" dirty="0">
                          <a:solidFill>
                            <a:srgbClr val="000000"/>
                          </a:solidFill>
                        </a:rPr>
                        <a:t>Dr Tony Allen</a:t>
                      </a:r>
                    </a:p>
                  </a:txBody>
                  <a:tcPr marL="118169" marR="118169" marT="51816" marB="51816">
                    <a:solidFill>
                      <a:schemeClr val="bg1">
                        <a:lumMod val="95000"/>
                      </a:schemeClr>
                    </a:solidFill>
                  </a:tcPr>
                </a:tc>
                <a:tc>
                  <a:txBody>
                    <a:bodyPr/>
                    <a:lstStyle/>
                    <a:p>
                      <a:r>
                        <a:rPr lang="en-GB" sz="2500" dirty="0">
                          <a:solidFill>
                            <a:srgbClr val="000000"/>
                          </a:solidFill>
                        </a:rPr>
                        <a:t>Product Advisor</a:t>
                      </a:r>
                    </a:p>
                  </a:txBody>
                  <a:tcPr marL="118169" marR="118169" marT="51816" marB="51816">
                    <a:solidFill>
                      <a:schemeClr val="bg1">
                        <a:lumMod val="95000"/>
                      </a:schemeClr>
                    </a:solidFill>
                  </a:tcPr>
                </a:tc>
              </a:tr>
              <a:tr h="534420">
                <a:tc>
                  <a:txBody>
                    <a:bodyPr/>
                    <a:lstStyle/>
                    <a:p>
                      <a:r>
                        <a:rPr lang="en-GB" sz="2500" dirty="0">
                          <a:solidFill>
                            <a:srgbClr val="000000"/>
                          </a:solidFill>
                        </a:rPr>
                        <a:t>Mark Ogden</a:t>
                      </a:r>
                    </a:p>
                  </a:txBody>
                  <a:tcPr marL="118169" marR="118169" marT="51816" marB="51816">
                    <a:solidFill>
                      <a:schemeClr val="bg1">
                        <a:lumMod val="95000"/>
                      </a:schemeClr>
                    </a:solidFill>
                  </a:tcPr>
                </a:tc>
                <a:tc>
                  <a:txBody>
                    <a:bodyPr/>
                    <a:lstStyle/>
                    <a:p>
                      <a:r>
                        <a:rPr lang="en-GB" sz="2500" dirty="0">
                          <a:solidFill>
                            <a:srgbClr val="000000"/>
                          </a:solidFill>
                        </a:rPr>
                        <a:t>Customer Experience Next Generation Technologist </a:t>
                      </a:r>
                    </a:p>
                  </a:txBody>
                  <a:tcPr marL="118169" marR="118169" marT="51816" marB="51816">
                    <a:solidFill>
                      <a:schemeClr val="bg1">
                        <a:lumMod val="95000"/>
                      </a:schemeClr>
                    </a:solidFill>
                  </a:tcPr>
                </a:tc>
              </a:tr>
            </a:tbl>
          </a:graphicData>
        </a:graphic>
      </p:graphicFrame>
    </p:spTree>
    <p:extLst>
      <p:ext uri="{BB962C8B-B14F-4D97-AF65-F5344CB8AC3E}">
        <p14:creationId xmlns:p14="http://schemas.microsoft.com/office/powerpoint/2010/main" val="2401438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fontScale="70000" lnSpcReduction="20000"/>
          </a:bodyPr>
          <a:lstStyle/>
          <a:p>
            <a:pPr marL="0" indent="0" algn="ctr">
              <a:buNone/>
            </a:pPr>
            <a:endParaRPr lang="en-US" dirty="0" smtClean="0">
              <a:effectLst/>
            </a:endParaRPr>
          </a:p>
          <a:p>
            <a:pPr marL="0" indent="0" algn="ctr">
              <a:buNone/>
            </a:pPr>
            <a:endParaRPr lang="en-US" dirty="0" smtClean="0">
              <a:effectLst/>
            </a:endParaRPr>
          </a:p>
          <a:p>
            <a:pPr marL="0" indent="0" algn="ctr">
              <a:buNone/>
            </a:pPr>
            <a:endParaRPr lang="en-US" dirty="0">
              <a:effectLst/>
            </a:endParaRPr>
          </a:p>
          <a:p>
            <a:pPr marL="0" indent="0" algn="ctr">
              <a:buNone/>
            </a:pPr>
            <a:endParaRPr lang="en-US" dirty="0" smtClean="0">
              <a:effectLst/>
            </a:endParaRPr>
          </a:p>
          <a:p>
            <a:pPr marL="0" indent="0" algn="ctr">
              <a:buNone/>
            </a:pPr>
            <a:endParaRPr lang="en-US" dirty="0" smtClean="0">
              <a:effectLst/>
            </a:endParaRPr>
          </a:p>
          <a:p>
            <a:pPr marL="3543123" lvl="8" indent="0">
              <a:buNone/>
            </a:pPr>
            <a:r>
              <a:rPr lang="en-US" dirty="0" smtClean="0">
                <a:effectLst/>
              </a:rPr>
              <a:t>(A)	Ten 2-Unit Interests @ $300K Each, $30M</a:t>
            </a:r>
          </a:p>
          <a:p>
            <a:pPr lvl="8">
              <a:buFontTx/>
              <a:buChar char="-"/>
            </a:pPr>
            <a:r>
              <a:rPr lang="en-US" u="sng" dirty="0" smtClean="0">
                <a:effectLst/>
              </a:rPr>
              <a:t>Priority To Help Grow Sales Referral Revenues</a:t>
            </a:r>
          </a:p>
          <a:p>
            <a:pPr marL="3543123" lvl="8" indent="0">
              <a:buNone/>
            </a:pPr>
            <a:endParaRPr lang="en-US" dirty="0" smtClean="0">
              <a:effectLst/>
            </a:endParaRPr>
          </a:p>
          <a:p>
            <a:pPr marL="3543123" lvl="8" indent="0">
              <a:buNone/>
            </a:pPr>
            <a:r>
              <a:rPr lang="en-US" dirty="0" smtClean="0">
                <a:effectLst/>
              </a:rPr>
              <a:t>(B) 	Targeted For Sector Launch Partners With </a:t>
            </a:r>
            <a:r>
              <a:rPr lang="en-US" u="sng" dirty="0" smtClean="0">
                <a:effectLst/>
              </a:rPr>
              <a:t>Senior</a:t>
            </a:r>
          </a:p>
          <a:p>
            <a:pPr marL="3543123" lvl="8" indent="0">
              <a:buNone/>
            </a:pPr>
            <a:r>
              <a:rPr lang="en-US" dirty="0" smtClean="0">
                <a:effectLst/>
              </a:rPr>
              <a:t>		</a:t>
            </a:r>
            <a:r>
              <a:rPr lang="en-US" u="sng" dirty="0" smtClean="0">
                <a:effectLst/>
              </a:rPr>
              <a:t>Access To Enterprise Buyers of OneSource Services</a:t>
            </a:r>
          </a:p>
          <a:p>
            <a:pPr marL="3543123" lvl="8" indent="0">
              <a:buNone/>
            </a:pPr>
            <a:endParaRPr lang="en-US" u="sng" dirty="0" smtClean="0">
              <a:effectLst/>
            </a:endParaRPr>
          </a:p>
          <a:p>
            <a:pPr marL="3543123" lvl="8" indent="0">
              <a:buNone/>
            </a:pPr>
            <a:r>
              <a:rPr lang="en-US" dirty="0" smtClean="0">
                <a:effectLst/>
              </a:rPr>
              <a:t>(C) 	</a:t>
            </a:r>
            <a:r>
              <a:rPr lang="en-US" u="sng" dirty="0" smtClean="0">
                <a:effectLst/>
              </a:rPr>
              <a:t>Launch Partner Investors Earn 10% Sales Referral Fees</a:t>
            </a:r>
            <a:endParaRPr lang="en-US" dirty="0" smtClean="0">
              <a:effectLst/>
            </a:endParaRPr>
          </a:p>
          <a:p>
            <a:pPr marL="3543123" lvl="8" indent="0">
              <a:buNone/>
            </a:pPr>
            <a:endParaRPr lang="en-US" dirty="0" smtClean="0">
              <a:effectLst/>
            </a:endParaRPr>
          </a:p>
          <a:p>
            <a:pPr marL="3543123" lvl="8" indent="0">
              <a:buNone/>
            </a:pPr>
            <a:r>
              <a:rPr lang="en-US" dirty="0" smtClean="0">
                <a:effectLst/>
              </a:rPr>
              <a:t>(D) 	Series One SAFE Round Includes Minimum 2% </a:t>
            </a:r>
          </a:p>
          <a:p>
            <a:pPr marL="3543123" lvl="8" indent="0">
              <a:buNone/>
            </a:pPr>
            <a:r>
              <a:rPr lang="en-US" dirty="0" smtClean="0">
                <a:effectLst/>
              </a:rPr>
              <a:t>		A Round Floor Guaranteed Of $15M, With Additional</a:t>
            </a:r>
          </a:p>
          <a:p>
            <a:pPr marL="3543123" lvl="8" indent="0">
              <a:buNone/>
            </a:pPr>
            <a:r>
              <a:rPr lang="en-US" dirty="0" smtClean="0">
                <a:effectLst/>
              </a:rPr>
              <a:t>		</a:t>
            </a:r>
            <a:r>
              <a:rPr lang="en-US" u="sng" dirty="0" smtClean="0">
                <a:effectLst/>
              </a:rPr>
              <a:t>Discount Or CAP, Whichever Is Best Investor Value.</a:t>
            </a:r>
          </a:p>
          <a:p>
            <a:pPr marL="3543123" lvl="8" indent="0">
              <a:buNone/>
            </a:pPr>
            <a:endParaRPr lang="en-US" u="sng" dirty="0">
              <a:effectLst/>
            </a:endParaRPr>
          </a:p>
          <a:p>
            <a:pPr marL="3543123" lvl="8" indent="0">
              <a:buNone/>
            </a:pPr>
            <a:r>
              <a:rPr lang="en-US" sz="2600" b="1" u="sng" dirty="0" smtClean="0">
                <a:effectLst/>
              </a:rPr>
              <a:t>SAFE Structure &amp; Definitions On Following Pages</a:t>
            </a:r>
            <a:endParaRPr lang="en-US" sz="2600" b="1" u="sng" dirty="0">
              <a:effectLst/>
            </a:endParaRPr>
          </a:p>
          <a:p>
            <a:pPr marL="1714414" lvl="4" indent="0">
              <a:buNone/>
            </a:pPr>
            <a:r>
              <a:rPr lang="en-US" dirty="0" smtClean="0">
                <a:effectLst/>
              </a:rPr>
              <a:t>   </a:t>
            </a:r>
          </a:p>
          <a:p>
            <a:pPr marL="1714414" lvl="4" indent="0">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16</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err="1" smtClean="0"/>
              <a:t>VoiceSecure</a:t>
            </a:r>
            <a:r>
              <a:rPr lang="en-US" dirty="0" smtClean="0"/>
              <a:t> | US</a:t>
            </a:r>
            <a:br>
              <a:rPr lang="en-US" dirty="0" smtClean="0"/>
            </a:br>
            <a:r>
              <a:rPr lang="en-US" dirty="0" smtClean="0"/>
              <a:t>Investor Round Structure</a:t>
            </a:r>
            <a:endParaRPr lang="en-US" dirty="0"/>
          </a:p>
        </p:txBody>
      </p:sp>
      <p:sp>
        <p:nvSpPr>
          <p:cNvPr id="6" name="Content Placeholder 2"/>
          <p:cNvSpPr txBox="1">
            <a:spLocks/>
          </p:cNvSpPr>
          <p:nvPr/>
        </p:nvSpPr>
        <p:spPr>
          <a:xfrm>
            <a:off x="769620" y="1412112"/>
            <a:ext cx="11109960" cy="4866458"/>
          </a:xfrm>
          <a:prstGeom prst="rect">
            <a:avLst/>
          </a:prstGeom>
        </p:spPr>
        <p:txBody>
          <a:bodyPr vert="horz" lIns="91435" tIns="45718" rIns="91435" bIns="45718" rtlCol="0">
            <a:normAutofit/>
          </a:bodyPr>
          <a:lst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endParaRPr lang="en-US" dirty="0" smtClean="0">
              <a:effectLst/>
            </a:endParaRPr>
          </a:p>
          <a:p>
            <a:pPr marL="0" indent="0" algn="ctr">
              <a:buFont typeface="Arial"/>
              <a:buNone/>
            </a:pPr>
            <a:r>
              <a:rPr lang="en-US" dirty="0" smtClean="0">
                <a:effectLst/>
              </a:rPr>
              <a:t>SERIES ONE SAFE ROUNDS</a:t>
            </a:r>
            <a:endParaRPr lang="en-US" dirty="0">
              <a:effectLst/>
            </a:endParaRPr>
          </a:p>
        </p:txBody>
      </p:sp>
    </p:spTree>
    <p:extLst>
      <p:ext uri="{BB962C8B-B14F-4D97-AF65-F5344CB8AC3E}">
        <p14:creationId xmlns:p14="http://schemas.microsoft.com/office/powerpoint/2010/main" val="19114624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1714414" lvl="4" indent="0">
              <a:buNone/>
            </a:pPr>
            <a:r>
              <a:rPr lang="en-US" dirty="0" smtClean="0">
                <a:effectLst/>
              </a:rPr>
              <a:t>   </a:t>
            </a:r>
          </a:p>
          <a:p>
            <a:pPr marL="1714414" lvl="4" indent="0">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17</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err="1" smtClean="0"/>
              <a:t>VoiceSecure</a:t>
            </a:r>
            <a:r>
              <a:rPr lang="en-US" dirty="0" smtClean="0"/>
              <a:t> | US</a:t>
            </a:r>
            <a:br>
              <a:rPr lang="en-US" dirty="0" smtClean="0"/>
            </a:br>
            <a:r>
              <a:rPr lang="en-US" sz="3600" dirty="0" smtClean="0"/>
              <a:t>Series One SAFE Structure</a:t>
            </a:r>
            <a:endParaRPr lang="en-US" sz="3600" dirty="0"/>
          </a:p>
        </p:txBody>
      </p:sp>
      <p:sp>
        <p:nvSpPr>
          <p:cNvPr id="6" name="Content Placeholder 2"/>
          <p:cNvSpPr txBox="1">
            <a:spLocks/>
          </p:cNvSpPr>
          <p:nvPr/>
        </p:nvSpPr>
        <p:spPr>
          <a:xfrm>
            <a:off x="617220" y="1410890"/>
            <a:ext cx="11109960" cy="4866458"/>
          </a:xfrm>
          <a:prstGeom prst="rect">
            <a:avLst/>
          </a:prstGeom>
        </p:spPr>
        <p:txBody>
          <a:bodyPr vert="horz" lIns="91435" tIns="45718" rIns="91435" bIns="45718" rtlCol="0">
            <a:normAutofit fontScale="47500" lnSpcReduction="20000"/>
          </a:bodyPr>
          <a:lst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endParaRPr lang="en-US" dirty="0" smtClean="0">
              <a:effectLst/>
            </a:endParaRPr>
          </a:p>
          <a:p>
            <a:pPr algn="ctr"/>
            <a:endParaRPr lang="en-US" dirty="0" smtClean="0">
              <a:effectLst/>
            </a:endParaRPr>
          </a:p>
          <a:p>
            <a:pPr algn="ctr"/>
            <a:endParaRPr lang="en-US" dirty="0">
              <a:effectLst/>
            </a:endParaRPr>
          </a:p>
          <a:p>
            <a:pPr algn="ctr"/>
            <a:r>
              <a:rPr lang="en-US" dirty="0" smtClean="0">
                <a:effectLst/>
              </a:rPr>
              <a:t>SAFE (Simple Agreement for Future Equity) Structure</a:t>
            </a:r>
          </a:p>
          <a:p>
            <a:pPr marL="0" indent="0" algn="ctr">
              <a:buNone/>
            </a:pPr>
            <a:r>
              <a:rPr lang="en-US" dirty="0" smtClean="0">
                <a:effectLst/>
              </a:rPr>
              <a:t>Introduced By Y </a:t>
            </a:r>
            <a:r>
              <a:rPr lang="en-US" dirty="0" err="1" smtClean="0">
                <a:effectLst/>
              </a:rPr>
              <a:t>Combinator</a:t>
            </a:r>
            <a:r>
              <a:rPr lang="en-US" dirty="0" smtClean="0">
                <a:effectLst/>
              </a:rPr>
              <a:t>, Silicon Valley Tech Incubator</a:t>
            </a:r>
          </a:p>
          <a:p>
            <a:pPr marL="0" indent="0" algn="ctr">
              <a:buNone/>
            </a:pPr>
            <a:endParaRPr lang="en-US" dirty="0">
              <a:effectLst/>
            </a:endParaRPr>
          </a:p>
          <a:p>
            <a:pPr algn="ctr"/>
            <a:r>
              <a:rPr lang="en-US" dirty="0" smtClean="0">
                <a:effectLst/>
              </a:rPr>
              <a:t>Y </a:t>
            </a:r>
            <a:r>
              <a:rPr lang="en-US" dirty="0" err="1" smtClean="0">
                <a:effectLst/>
              </a:rPr>
              <a:t>Combinator</a:t>
            </a:r>
            <a:r>
              <a:rPr lang="en-US" dirty="0" smtClean="0">
                <a:effectLst/>
              </a:rPr>
              <a:t> Has Funded 750+ Safe Investments</a:t>
            </a:r>
          </a:p>
          <a:p>
            <a:pPr marL="0" indent="0" algn="ctr">
              <a:buNone/>
            </a:pPr>
            <a:r>
              <a:rPr lang="en-US" dirty="0" smtClean="0">
                <a:effectLst/>
              </a:rPr>
              <a:t>With Belief It Has Unique Benefits To All Interests</a:t>
            </a:r>
          </a:p>
          <a:p>
            <a:pPr marL="0" indent="0" algn="ctr">
              <a:buNone/>
            </a:pPr>
            <a:endParaRPr lang="en-US" dirty="0">
              <a:effectLst/>
            </a:endParaRPr>
          </a:p>
          <a:p>
            <a:pPr algn="ctr"/>
            <a:r>
              <a:rPr lang="en-US" dirty="0" smtClean="0">
                <a:effectLst/>
              </a:rPr>
              <a:t>It Allows Future A Round, Or Sale of Company</a:t>
            </a:r>
          </a:p>
          <a:p>
            <a:pPr marL="0" indent="0" algn="ctr">
              <a:buNone/>
            </a:pPr>
            <a:r>
              <a:rPr lang="en-US" dirty="0" smtClean="0">
                <a:effectLst/>
              </a:rPr>
              <a:t>To Value The Business, And Investor Equity Interests.</a:t>
            </a:r>
          </a:p>
          <a:p>
            <a:pPr marL="0" indent="0" algn="ctr">
              <a:buNone/>
            </a:pPr>
            <a:endParaRPr lang="en-US" dirty="0">
              <a:effectLst/>
            </a:endParaRPr>
          </a:p>
          <a:p>
            <a:pPr algn="ctr"/>
            <a:r>
              <a:rPr lang="en-US" dirty="0" smtClean="0">
                <a:effectLst/>
              </a:rPr>
              <a:t>Company Guarantees $15M Minimum A Round</a:t>
            </a:r>
          </a:p>
          <a:p>
            <a:pPr marL="0" indent="0" algn="ctr">
              <a:buNone/>
            </a:pPr>
            <a:r>
              <a:rPr lang="en-US" dirty="0" smtClean="0">
                <a:effectLst/>
              </a:rPr>
              <a:t>Value, Or Issues Additional Shares To That Value.</a:t>
            </a:r>
          </a:p>
          <a:p>
            <a:pPr marL="0" indent="0" algn="ctr">
              <a:buNone/>
            </a:pPr>
            <a:endParaRPr lang="en-US" dirty="0">
              <a:effectLst/>
            </a:endParaRPr>
          </a:p>
          <a:p>
            <a:pPr algn="ctr"/>
            <a:r>
              <a:rPr lang="en-US" dirty="0" smtClean="0">
                <a:effectLst/>
              </a:rPr>
              <a:t>Investor Also Receives Either 20% Discount On The</a:t>
            </a:r>
          </a:p>
          <a:p>
            <a:pPr marL="0" indent="0" algn="ctr">
              <a:buNone/>
            </a:pPr>
            <a:r>
              <a:rPr lang="en-US" dirty="0" smtClean="0">
                <a:effectLst/>
              </a:rPr>
              <a:t>A Round / Or Sale Value Conversion, Or Valuation CAP</a:t>
            </a:r>
          </a:p>
          <a:p>
            <a:pPr marL="0" indent="0" algn="ctr">
              <a:buNone/>
            </a:pPr>
            <a:r>
              <a:rPr lang="en-US" dirty="0" smtClean="0">
                <a:effectLst/>
              </a:rPr>
              <a:t>To Reduce Potential Dilution Past CAP.</a:t>
            </a:r>
          </a:p>
          <a:p>
            <a:pPr marL="0" indent="0" algn="ctr">
              <a:buNone/>
            </a:pPr>
            <a:endParaRPr lang="en-US" dirty="0" smtClean="0">
              <a:effectLst/>
            </a:endParaRPr>
          </a:p>
          <a:p>
            <a:pPr marL="0" indent="0" algn="ctr">
              <a:buNone/>
            </a:pPr>
            <a:endParaRPr lang="en-US" dirty="0">
              <a:effectLst/>
            </a:endParaRPr>
          </a:p>
          <a:p>
            <a:pPr marL="0" indent="0" algn="ctr">
              <a:buNone/>
            </a:pPr>
            <a:r>
              <a:rPr lang="en-US" dirty="0" smtClean="0">
                <a:effectLst/>
              </a:rPr>
              <a:t>- Safe Definitions Attached + Conversion Calculator</a:t>
            </a:r>
            <a:endParaRPr lang="en-US" dirty="0">
              <a:effectLst/>
            </a:endParaRPr>
          </a:p>
        </p:txBody>
      </p:sp>
    </p:spTree>
    <p:extLst>
      <p:ext uri="{BB962C8B-B14F-4D97-AF65-F5344CB8AC3E}">
        <p14:creationId xmlns:p14="http://schemas.microsoft.com/office/powerpoint/2010/main" val="998789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1714414" lvl="4" indent="0">
              <a:buNone/>
            </a:pPr>
            <a:r>
              <a:rPr lang="en-US" dirty="0" smtClean="0">
                <a:effectLst/>
              </a:rPr>
              <a:t>   </a:t>
            </a:r>
          </a:p>
          <a:p>
            <a:pPr marL="1714414" lvl="4" indent="0">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18</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err="1" smtClean="0"/>
              <a:t>VoiceSecure</a:t>
            </a:r>
            <a:r>
              <a:rPr lang="en-US" dirty="0" smtClean="0"/>
              <a:t> | US</a:t>
            </a:r>
            <a:br>
              <a:rPr lang="en-US" dirty="0" smtClean="0"/>
            </a:br>
            <a:r>
              <a:rPr lang="en-US" sz="3600" dirty="0" smtClean="0"/>
              <a:t>Series One SAFE Benefits</a:t>
            </a:r>
            <a:endParaRPr lang="en-US" sz="3600" dirty="0"/>
          </a:p>
        </p:txBody>
      </p:sp>
      <p:sp>
        <p:nvSpPr>
          <p:cNvPr id="6" name="Content Placeholder 2"/>
          <p:cNvSpPr txBox="1">
            <a:spLocks/>
          </p:cNvSpPr>
          <p:nvPr/>
        </p:nvSpPr>
        <p:spPr>
          <a:xfrm>
            <a:off x="617220" y="1410890"/>
            <a:ext cx="11109960" cy="4866458"/>
          </a:xfrm>
          <a:prstGeom prst="rect">
            <a:avLst/>
          </a:prstGeom>
        </p:spPr>
        <p:txBody>
          <a:bodyPr vert="horz" lIns="91435" tIns="45718" rIns="91435" bIns="45718" rtlCol="0">
            <a:noAutofit/>
          </a:bodyPr>
          <a:lst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800" dirty="0"/>
              <a:t> </a:t>
            </a:r>
          </a:p>
          <a:p>
            <a:pPr marL="0" indent="0">
              <a:buNone/>
            </a:pPr>
            <a:r>
              <a:rPr lang="en-US" sz="800" dirty="0"/>
              <a:t> </a:t>
            </a:r>
          </a:p>
          <a:p>
            <a:pPr marL="0" indent="0">
              <a:buNone/>
            </a:pPr>
            <a:r>
              <a:rPr lang="en-US" sz="800" dirty="0"/>
              <a:t>Benefits of a VS Structured SAFE Agreement:</a:t>
            </a:r>
          </a:p>
          <a:p>
            <a:pPr marL="0" indent="0">
              <a:buNone/>
            </a:pPr>
            <a:r>
              <a:rPr lang="en-US" sz="800" dirty="0"/>
              <a:t> </a:t>
            </a:r>
          </a:p>
          <a:p>
            <a:pPr marL="0" indent="0">
              <a:buNone/>
            </a:pPr>
            <a:r>
              <a:rPr lang="en-US" sz="800" dirty="0"/>
              <a:t>This SAFE Instrument is geared and architected for Multi-X return on Investment through an eventual EXIT Event and has the following key considerations:</a:t>
            </a:r>
          </a:p>
          <a:p>
            <a:pPr marL="0" indent="0">
              <a:buNone/>
            </a:pPr>
            <a:r>
              <a:rPr lang="en-US" sz="800" dirty="0"/>
              <a:t> </a:t>
            </a:r>
          </a:p>
          <a:p>
            <a:pPr marL="0" lvl="0" indent="0">
              <a:buNone/>
            </a:pPr>
            <a:r>
              <a:rPr lang="en-US" sz="800" dirty="0"/>
              <a:t>Prevents Dilution through Round A Valuation for SAFE Holders – Management and Founder Units are diluted for new Equity Financing, should a Round A Event be necessary or realized.</a:t>
            </a:r>
          </a:p>
          <a:p>
            <a:pPr marL="457177" lvl="1" indent="0">
              <a:buNone/>
            </a:pPr>
            <a:r>
              <a:rPr lang="en-US" sz="700" dirty="0"/>
              <a:t>Protects Share Value of the SAFE Holder through subsequent Funding</a:t>
            </a:r>
          </a:p>
          <a:p>
            <a:pPr marL="0" indent="0">
              <a:buNone/>
            </a:pPr>
            <a:r>
              <a:rPr lang="en-US" sz="800" dirty="0"/>
              <a:t> </a:t>
            </a:r>
          </a:p>
          <a:p>
            <a:pPr marL="0" lvl="0" indent="0">
              <a:buNone/>
            </a:pPr>
            <a:r>
              <a:rPr lang="en-US" sz="800" dirty="0"/>
              <a:t>Provides a CAP Value, from which substantial X return values may be realized based on the EXIT Valuation (i.e. 2X, 4X, 7X, 10X …)</a:t>
            </a:r>
          </a:p>
          <a:p>
            <a:pPr marL="457177" lvl="1" indent="0">
              <a:buNone/>
            </a:pPr>
            <a:r>
              <a:rPr lang="en-US" sz="700" dirty="0"/>
              <a:t>Protects the Upside from being Diluted away from SAFE Holder</a:t>
            </a:r>
          </a:p>
          <a:p>
            <a:pPr marL="0" indent="0">
              <a:buNone/>
            </a:pPr>
            <a:r>
              <a:rPr lang="en-US" sz="800" dirty="0"/>
              <a:t> </a:t>
            </a:r>
          </a:p>
          <a:p>
            <a:pPr marL="0" lvl="0" indent="0">
              <a:buNone/>
            </a:pPr>
            <a:r>
              <a:rPr lang="en-US" sz="800" dirty="0"/>
              <a:t>Provides a FLOOR Value, from which the SAFE Holder’s value is protected should a down-round valuation occur that is less favorable for the Holder.</a:t>
            </a:r>
          </a:p>
          <a:p>
            <a:pPr marL="457177" lvl="1" indent="0">
              <a:buNone/>
            </a:pPr>
            <a:r>
              <a:rPr lang="en-US" sz="700" dirty="0"/>
              <a:t>Protects the Downside</a:t>
            </a:r>
          </a:p>
          <a:p>
            <a:pPr marL="457177" lvl="1" indent="0">
              <a:buNone/>
            </a:pPr>
            <a:r>
              <a:rPr lang="en-US" sz="700" dirty="0"/>
              <a:t>Covers the Investor’s Investor Amount at Full Value Plus 20%,(1.2X), since the Discount and CAP would be Lower</a:t>
            </a:r>
          </a:p>
          <a:p>
            <a:pPr marL="0" indent="0">
              <a:buNone/>
            </a:pPr>
            <a:r>
              <a:rPr lang="en-US" sz="800" dirty="0"/>
              <a:t> </a:t>
            </a:r>
          </a:p>
          <a:p>
            <a:pPr marL="0" lvl="0" indent="0">
              <a:buNone/>
            </a:pPr>
            <a:r>
              <a:rPr lang="en-US" sz="800" dirty="0"/>
              <a:t>Provides a SAFE Discount Rate of 20%, should this SAFE Discount (80% of Valuation Buy in) be higher than a CAP Value Buy in</a:t>
            </a:r>
          </a:p>
          <a:p>
            <a:pPr marL="457177" lvl="1" indent="0">
              <a:buNone/>
            </a:pPr>
            <a:r>
              <a:rPr lang="en-US" sz="700" dirty="0"/>
              <a:t>Provides a BASE Valuation from which an Investment is Calculated and a return of 1.25X minimum (if CAP is lower)</a:t>
            </a:r>
          </a:p>
          <a:p>
            <a:pPr marL="0" indent="0">
              <a:buNone/>
            </a:pPr>
            <a:r>
              <a:rPr lang="en-US" sz="800" dirty="0"/>
              <a:t> </a:t>
            </a:r>
          </a:p>
          <a:p>
            <a:pPr marL="0" lvl="0" indent="0">
              <a:buNone/>
            </a:pPr>
            <a:r>
              <a:rPr lang="en-US" sz="800" dirty="0"/>
              <a:t>Has a Time Trigger, providing a maximum amount of time that an Investor would hold the SAFE, should an EXIT or Round A Financing Event not occur, automatically converting the SAFE Holder to the DISCOUNT Rate of the FLOOR Value</a:t>
            </a:r>
          </a:p>
          <a:p>
            <a:pPr marL="0" indent="0">
              <a:buNone/>
            </a:pPr>
            <a:r>
              <a:rPr lang="en-US" sz="800" dirty="0"/>
              <a:t> </a:t>
            </a:r>
          </a:p>
          <a:p>
            <a:pPr marL="0" lvl="0" indent="0">
              <a:buNone/>
            </a:pPr>
            <a:r>
              <a:rPr lang="en-US" sz="800" dirty="0"/>
              <a:t>Provides mechanisms for a Preferred ranking Return of payment of the Investment Amount in the event of Dissolution</a:t>
            </a:r>
          </a:p>
          <a:p>
            <a:pPr marL="0" indent="0">
              <a:buNone/>
            </a:pPr>
            <a:r>
              <a:rPr lang="en-US" sz="800" dirty="0"/>
              <a:t> </a:t>
            </a:r>
          </a:p>
          <a:p>
            <a:pPr marL="0" lvl="0" indent="0">
              <a:buNone/>
            </a:pPr>
            <a:r>
              <a:rPr lang="en-US" sz="800" dirty="0"/>
              <a:t>Provides Equity Conversion Triggers for “Change of Control” – or Early Exit, based on the same metrics as a “Round A” funding event.</a:t>
            </a:r>
          </a:p>
          <a:p>
            <a:pPr marL="0" indent="0">
              <a:buNone/>
            </a:pPr>
            <a:r>
              <a:rPr lang="en-US" sz="800" dirty="0"/>
              <a:t> </a:t>
            </a:r>
          </a:p>
          <a:p>
            <a:pPr marL="0" lvl="0" indent="0">
              <a:buNone/>
            </a:pPr>
            <a:r>
              <a:rPr lang="en-US" sz="800" dirty="0"/>
              <a:t>Provides 1% Equity of Affiliate Virtual Global Gaming (VGG) to SAFE Holder</a:t>
            </a:r>
          </a:p>
          <a:p>
            <a:pPr marL="0" indent="0">
              <a:buNone/>
            </a:pPr>
            <a:r>
              <a:rPr lang="en-US" sz="800" dirty="0"/>
              <a:t> </a:t>
            </a:r>
          </a:p>
          <a:p>
            <a:pPr marL="0" lvl="0" indent="0">
              <a:buNone/>
            </a:pPr>
            <a:r>
              <a:rPr lang="en-US" sz="800" dirty="0"/>
              <a:t>Provides 10% of net fees from any Sales Referrals</a:t>
            </a:r>
          </a:p>
          <a:p>
            <a:pPr marL="457177" lvl="1" indent="0">
              <a:buNone/>
            </a:pPr>
            <a:r>
              <a:rPr lang="en-US" sz="700" dirty="0"/>
              <a:t>OR, Provides SAFE Holder option to establish a division with up to 40% Equity Interest in the new division.</a:t>
            </a:r>
          </a:p>
          <a:p>
            <a:pPr marL="0" indent="0">
              <a:buNone/>
            </a:pPr>
            <a:r>
              <a:rPr lang="en-US" sz="800" dirty="0"/>
              <a:t> </a:t>
            </a:r>
          </a:p>
          <a:p>
            <a:pPr marL="0" lvl="0" indent="0">
              <a:buNone/>
            </a:pPr>
            <a:r>
              <a:rPr lang="en-US" sz="800" dirty="0"/>
              <a:t>Contemplates Most Favored Nation clauses, allowing the SAFE Holder to opt for a Future Agreement that has more favorable terms, should the Company ever offer more favorable SAFE Terms or Securities Terms in Subsequent Financing that would otherwise be more beneficial to the SAFE Holder.</a:t>
            </a:r>
          </a:p>
          <a:p>
            <a:pPr marL="0" indent="0">
              <a:buNone/>
            </a:pPr>
            <a:r>
              <a:rPr lang="en-US" sz="800" dirty="0"/>
              <a:t> </a:t>
            </a:r>
          </a:p>
        </p:txBody>
      </p:sp>
    </p:spTree>
    <p:extLst>
      <p:ext uri="{BB962C8B-B14F-4D97-AF65-F5344CB8AC3E}">
        <p14:creationId xmlns:p14="http://schemas.microsoft.com/office/powerpoint/2010/main" val="29741429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19</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err="1" smtClean="0"/>
              <a:t>VoiceSecure</a:t>
            </a:r>
            <a:r>
              <a:rPr lang="en-US" dirty="0" smtClean="0"/>
              <a:t> | US</a:t>
            </a:r>
            <a:br>
              <a:rPr lang="en-US" dirty="0" smtClean="0"/>
            </a:br>
            <a:r>
              <a:rPr lang="en-US" sz="3600" dirty="0" smtClean="0"/>
              <a:t>Proposed Use Of Proceeds</a:t>
            </a:r>
            <a:endParaRPr lang="en-US" sz="3600" dirty="0"/>
          </a:p>
        </p:txBody>
      </p:sp>
      <p:sp>
        <p:nvSpPr>
          <p:cNvPr id="6" name="Content Placeholder 2"/>
          <p:cNvSpPr txBox="1">
            <a:spLocks/>
          </p:cNvSpPr>
          <p:nvPr/>
        </p:nvSpPr>
        <p:spPr>
          <a:xfrm>
            <a:off x="617220" y="1410890"/>
            <a:ext cx="11109960" cy="4866458"/>
          </a:xfrm>
          <a:prstGeom prst="rect">
            <a:avLst/>
          </a:prstGeom>
        </p:spPr>
        <p:txBody>
          <a:bodyPr vert="horz" lIns="91435" tIns="45718" rIns="91435" bIns="45718" rtlCol="0">
            <a:normAutofit fontScale="47500" lnSpcReduction="20000"/>
          </a:bodyPr>
          <a:lst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endParaRPr lang="en-US" dirty="0" smtClean="0">
              <a:effectLst/>
            </a:endParaRPr>
          </a:p>
          <a:p>
            <a:pPr algn="ctr"/>
            <a:endParaRPr lang="en-US" dirty="0" smtClean="0">
              <a:effectLst/>
            </a:endParaRPr>
          </a:p>
          <a:p>
            <a:pPr algn="ctr"/>
            <a:endParaRPr lang="en-US" dirty="0">
              <a:effectLst/>
            </a:endParaRPr>
          </a:p>
          <a:p>
            <a:pPr marL="0" indent="0" algn="ctr">
              <a:buNone/>
            </a:pPr>
            <a:r>
              <a:rPr lang="en-US" dirty="0" smtClean="0">
                <a:effectLst/>
              </a:rPr>
              <a:t>(A) Purchase of IP &amp; North American Telecom Databases ($375K)</a:t>
            </a:r>
          </a:p>
          <a:p>
            <a:pPr marL="0" indent="0" algn="ctr">
              <a:buNone/>
            </a:pPr>
            <a:endParaRPr lang="en-US" dirty="0">
              <a:effectLst/>
            </a:endParaRPr>
          </a:p>
          <a:p>
            <a:pPr marL="0" indent="0" algn="ctr">
              <a:buNone/>
            </a:pPr>
            <a:r>
              <a:rPr lang="en-US" dirty="0" smtClean="0">
                <a:effectLst/>
              </a:rPr>
              <a:t>(B) Standard Business Organization, Legal, Office</a:t>
            </a:r>
          </a:p>
          <a:p>
            <a:pPr marL="0" indent="0" algn="ctr">
              <a:buNone/>
            </a:pPr>
            <a:endParaRPr lang="en-US" dirty="0" smtClean="0">
              <a:effectLst/>
            </a:endParaRPr>
          </a:p>
          <a:p>
            <a:pPr marL="0" indent="0" algn="ctr">
              <a:buNone/>
            </a:pPr>
            <a:r>
              <a:rPr lang="en-US" dirty="0" smtClean="0">
                <a:effectLst/>
              </a:rPr>
              <a:t>(C) Hiring Of President, CFO / COO / Attorney, 4 Sector Sales Directors,</a:t>
            </a:r>
          </a:p>
          <a:p>
            <a:pPr marL="0" indent="0" algn="ctr">
              <a:buNone/>
            </a:pPr>
            <a:r>
              <a:rPr lang="en-US" dirty="0" smtClean="0">
                <a:effectLst/>
              </a:rPr>
              <a:t>And Technical Support Team Staffing</a:t>
            </a:r>
          </a:p>
          <a:p>
            <a:pPr marL="0" indent="0" algn="ctr">
              <a:buNone/>
            </a:pPr>
            <a:endParaRPr lang="en-US" dirty="0">
              <a:effectLst/>
            </a:endParaRPr>
          </a:p>
          <a:p>
            <a:pPr marL="0" indent="0" algn="ctr">
              <a:buNone/>
            </a:pPr>
            <a:r>
              <a:rPr lang="en-US" dirty="0" smtClean="0">
                <a:effectLst/>
              </a:rPr>
              <a:t>(D) Operations Funding Through 2019 Activities</a:t>
            </a:r>
          </a:p>
          <a:p>
            <a:pPr marL="0" indent="0" algn="ctr">
              <a:buNone/>
            </a:pPr>
            <a:endParaRPr lang="en-US" dirty="0">
              <a:effectLst/>
            </a:endParaRPr>
          </a:p>
          <a:p>
            <a:pPr marL="0" indent="0" algn="ctr">
              <a:buNone/>
            </a:pPr>
            <a:r>
              <a:rPr lang="en-US" dirty="0" smtClean="0">
                <a:effectLst/>
              </a:rPr>
              <a:t>**(E) Proposed EU Technical Development Fee Paid To</a:t>
            </a:r>
          </a:p>
          <a:p>
            <a:pPr marL="0" indent="0" algn="ctr">
              <a:buNone/>
            </a:pPr>
            <a:r>
              <a:rPr lang="en-US" dirty="0" err="1" smtClean="0">
                <a:effectLst/>
              </a:rPr>
              <a:t>VoiceSecure</a:t>
            </a:r>
            <a:r>
              <a:rPr lang="en-US" dirty="0" smtClean="0">
                <a:effectLst/>
              </a:rPr>
              <a:t> | EU For Defined Software Development</a:t>
            </a:r>
          </a:p>
          <a:p>
            <a:pPr marL="0" indent="0" algn="ctr">
              <a:buNone/>
            </a:pPr>
            <a:r>
              <a:rPr lang="en-US" dirty="0" smtClean="0">
                <a:effectLst/>
              </a:rPr>
              <a:t>Over Q4 2018 &amp; 2019 For Free Speech + Language Expansion</a:t>
            </a:r>
          </a:p>
          <a:p>
            <a:pPr marL="0" indent="0" algn="ctr">
              <a:buNone/>
            </a:pPr>
            <a:endParaRPr lang="en-US" dirty="0" smtClean="0">
              <a:effectLst/>
            </a:endParaRPr>
          </a:p>
          <a:p>
            <a:pPr marL="0" indent="0" algn="ctr">
              <a:buNone/>
            </a:pPr>
            <a:endParaRPr lang="en-US" dirty="0">
              <a:effectLst/>
            </a:endParaRPr>
          </a:p>
          <a:p>
            <a:pPr marL="0" indent="0" algn="ctr">
              <a:buNone/>
            </a:pPr>
            <a:r>
              <a:rPr lang="en-US" dirty="0" smtClean="0">
                <a:effectLst/>
              </a:rPr>
              <a:t>** To Include Expanded US Contract Rights and</a:t>
            </a:r>
          </a:p>
          <a:p>
            <a:pPr marL="0" indent="0" algn="ctr">
              <a:buNone/>
            </a:pPr>
            <a:r>
              <a:rPr lang="en-US" dirty="0" smtClean="0">
                <a:effectLst/>
              </a:rPr>
              <a:t>Negotiated Equity Stake With Board Member In EU Entity</a:t>
            </a:r>
          </a:p>
          <a:p>
            <a:pPr marL="0" indent="0" algn="ctr">
              <a:buNone/>
            </a:pPr>
            <a:endParaRPr lang="en-US" dirty="0">
              <a:effectLst/>
            </a:endParaRPr>
          </a:p>
          <a:p>
            <a:pPr marL="0" indent="0" algn="ctr">
              <a:buNone/>
            </a:pPr>
            <a:r>
              <a:rPr lang="en-US" dirty="0" smtClean="0">
                <a:effectLst/>
              </a:rPr>
              <a:t>(Also Potential Equity Exchange Trade Between US/EU)</a:t>
            </a:r>
            <a:endParaRPr lang="en-US" dirty="0">
              <a:effectLst/>
            </a:endParaRPr>
          </a:p>
        </p:txBody>
      </p:sp>
    </p:spTree>
    <p:extLst>
      <p:ext uri="{BB962C8B-B14F-4D97-AF65-F5344CB8AC3E}">
        <p14:creationId xmlns:p14="http://schemas.microsoft.com/office/powerpoint/2010/main" val="1906755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VoiceSecure</a:t>
            </a:r>
            <a:r>
              <a:rPr lang="en-US" dirty="0" smtClean="0"/>
              <a:t> EU | US</a:t>
            </a:r>
            <a:endParaRPr lang="en-US" dirty="0"/>
          </a:p>
        </p:txBody>
      </p:sp>
      <p:sp>
        <p:nvSpPr>
          <p:cNvPr id="3" name="Content Placeholder 2"/>
          <p:cNvSpPr>
            <a:spLocks noGrp="1"/>
          </p:cNvSpPr>
          <p:nvPr>
            <p:ph idx="1"/>
          </p:nvPr>
        </p:nvSpPr>
        <p:spPr>
          <a:xfrm>
            <a:off x="617220" y="1259712"/>
            <a:ext cx="11109960" cy="4866458"/>
          </a:xfrm>
        </p:spPr>
        <p:txBody>
          <a:bodyPr>
            <a:normAutofit fontScale="70000" lnSpcReduction="20000"/>
          </a:bodyPr>
          <a:lstStyle/>
          <a:p>
            <a:pPr marL="0" indent="0" algn="ctr">
              <a:buNone/>
            </a:pPr>
            <a:endParaRPr lang="en-US" dirty="0" smtClean="0">
              <a:effectLst>
                <a:glow rad="254000">
                  <a:srgbClr val="FFFF00">
                    <a:alpha val="85000"/>
                  </a:srgbClr>
                </a:glow>
              </a:effectLst>
            </a:endParaRPr>
          </a:p>
          <a:p>
            <a:pPr marL="0" indent="0" algn="ctr">
              <a:buNone/>
            </a:pPr>
            <a:r>
              <a:rPr lang="en-US" dirty="0" smtClean="0">
                <a:effectLst>
                  <a:glow rad="254000">
                    <a:srgbClr val="FFFF00">
                      <a:alpha val="85000"/>
                    </a:srgbClr>
                  </a:glow>
                </a:effectLst>
              </a:rPr>
              <a:t>The Immediate Opportunity</a:t>
            </a:r>
          </a:p>
          <a:p>
            <a:pPr marL="0" indent="0" algn="ctr">
              <a:buNone/>
            </a:pPr>
            <a:endParaRPr lang="en-US" dirty="0" smtClean="0"/>
          </a:p>
          <a:p>
            <a:pPr algn="ctr"/>
            <a:r>
              <a:rPr lang="en-US" dirty="0" smtClean="0"/>
              <a:t>Launching </a:t>
            </a:r>
            <a:r>
              <a:rPr lang="en-US" dirty="0" err="1" smtClean="0"/>
              <a:t>Distruptive</a:t>
            </a:r>
            <a:r>
              <a:rPr lang="en-US" dirty="0" smtClean="0"/>
              <a:t> OneSource Secure Voice</a:t>
            </a:r>
          </a:p>
          <a:p>
            <a:pPr marL="0" indent="0" algn="ctr">
              <a:buNone/>
            </a:pPr>
            <a:r>
              <a:rPr lang="en-US" dirty="0" smtClean="0"/>
              <a:t>&amp; Identity Management Global Platforms</a:t>
            </a:r>
          </a:p>
          <a:p>
            <a:pPr marL="0" indent="0" algn="ctr">
              <a:buNone/>
            </a:pPr>
            <a:endParaRPr lang="en-US" dirty="0"/>
          </a:p>
          <a:p>
            <a:pPr algn="ctr"/>
            <a:r>
              <a:rPr lang="en-US" dirty="0" smtClean="0"/>
              <a:t>Proprietary Voice &amp; Identity I/P, Patents,</a:t>
            </a:r>
          </a:p>
          <a:p>
            <a:pPr marL="0" indent="0" algn="ctr">
              <a:buNone/>
            </a:pPr>
            <a:r>
              <a:rPr lang="en-US" dirty="0" smtClean="0"/>
              <a:t>&amp; Large U.K. Bank Client Base – Lloyds Bank, Barclays, Royal Bank of Scotland</a:t>
            </a:r>
          </a:p>
          <a:p>
            <a:pPr marL="0" indent="0" algn="ctr">
              <a:buNone/>
            </a:pPr>
            <a:endParaRPr lang="en-US" dirty="0"/>
          </a:p>
          <a:p>
            <a:pPr algn="ctr"/>
            <a:r>
              <a:rPr lang="en-US" dirty="0" smtClean="0"/>
              <a:t>Eliminates PINS, Passwords, KBA Security Questions</a:t>
            </a:r>
          </a:p>
          <a:p>
            <a:pPr algn="ctr"/>
            <a:endParaRPr lang="en-US" dirty="0"/>
          </a:p>
          <a:p>
            <a:pPr algn="ctr"/>
            <a:r>
              <a:rPr lang="en-US" dirty="0" smtClean="0"/>
              <a:t>Voice Agnostic Across Continents &amp; Countries</a:t>
            </a:r>
          </a:p>
          <a:p>
            <a:pPr algn="ctr"/>
            <a:endParaRPr lang="en-US" dirty="0"/>
          </a:p>
          <a:p>
            <a:pPr algn="ctr"/>
            <a:r>
              <a:rPr lang="en-US" dirty="0" smtClean="0"/>
              <a:t>Secure Voice is new Future of Computing</a:t>
            </a: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2</a:t>
            </a:fld>
            <a:r>
              <a:rPr lang="en-US" dirty="0" smtClean="0"/>
              <a:t> -</a:t>
            </a:r>
            <a:endParaRPr lang="en-US" dirty="0"/>
          </a:p>
        </p:txBody>
      </p:sp>
      <p:cxnSp>
        <p:nvCxnSpPr>
          <p:cNvPr id="8" name="Straight Connector 7"/>
          <p:cNvCxnSpPr/>
          <p:nvPr/>
        </p:nvCxnSpPr>
        <p:spPr>
          <a:xfrm flipV="1">
            <a:off x="3523314" y="3041754"/>
            <a:ext cx="5346423" cy="20483"/>
          </a:xfrm>
          <a:prstGeom prst="line">
            <a:avLst/>
          </a:prstGeom>
          <a:ln>
            <a:solidFill>
              <a:schemeClr val="bg1">
                <a:lumMod val="95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V="1">
            <a:off x="3523314" y="4064686"/>
            <a:ext cx="5346423" cy="20483"/>
          </a:xfrm>
          <a:prstGeom prst="line">
            <a:avLst/>
          </a:prstGeom>
          <a:ln>
            <a:solidFill>
              <a:schemeClr val="bg1">
                <a:lumMod val="95000"/>
              </a:scheme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3523314" y="4730386"/>
            <a:ext cx="5346423" cy="20483"/>
          </a:xfrm>
          <a:prstGeom prst="line">
            <a:avLst/>
          </a:prstGeom>
          <a:ln>
            <a:solidFill>
              <a:schemeClr val="bg1">
                <a:lumMod val="95000"/>
              </a:schemeClr>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3523314" y="5426812"/>
            <a:ext cx="5346423" cy="20483"/>
          </a:xfrm>
          <a:prstGeom prst="line">
            <a:avLst/>
          </a:prstGeom>
          <a:ln>
            <a:solidFill>
              <a:schemeClr val="bg1">
                <a:lumMod val="9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966270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20</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err="1" smtClean="0"/>
              <a:t>VoiceSecure</a:t>
            </a:r>
            <a:r>
              <a:rPr lang="en-US" dirty="0" smtClean="0"/>
              <a:t> | US</a:t>
            </a:r>
            <a:br>
              <a:rPr lang="en-US" dirty="0" smtClean="0"/>
            </a:br>
            <a:r>
              <a:rPr lang="en-US" sz="3100" dirty="0" smtClean="0"/>
              <a:t>Proposed $500K Development Funding Delivers</a:t>
            </a:r>
            <a:endParaRPr lang="en-US" sz="3600" dirty="0"/>
          </a:p>
        </p:txBody>
      </p:sp>
      <p:sp>
        <p:nvSpPr>
          <p:cNvPr id="6" name="Content Placeholder 2"/>
          <p:cNvSpPr txBox="1">
            <a:spLocks/>
          </p:cNvSpPr>
          <p:nvPr/>
        </p:nvSpPr>
        <p:spPr>
          <a:xfrm>
            <a:off x="617220" y="1410890"/>
            <a:ext cx="11109960" cy="4866458"/>
          </a:xfrm>
          <a:prstGeom prst="rect">
            <a:avLst/>
          </a:prstGeom>
        </p:spPr>
        <p:txBody>
          <a:bodyPr vert="horz" lIns="91435" tIns="45718" rIns="91435" bIns="45718" rtlCol="0">
            <a:normAutofit fontScale="62500" lnSpcReduction="20000"/>
          </a:bodyPr>
          <a:lst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endParaRPr lang="en-US" dirty="0" smtClean="0">
              <a:effectLst/>
            </a:endParaRPr>
          </a:p>
          <a:p>
            <a:pPr algn="ctr"/>
            <a:endParaRPr lang="en-US" dirty="0" smtClean="0">
              <a:effectLst/>
            </a:endParaRPr>
          </a:p>
          <a:p>
            <a:pPr algn="ctr"/>
            <a:endParaRPr lang="en-US" dirty="0">
              <a:effectLst/>
            </a:endParaRPr>
          </a:p>
          <a:p>
            <a:pPr marL="0" indent="0" algn="ctr">
              <a:buNone/>
            </a:pPr>
            <a:r>
              <a:rPr lang="en-US" dirty="0" smtClean="0">
                <a:effectLst/>
              </a:rPr>
              <a:t>(1) Free Speech Enrollment &amp; Verification</a:t>
            </a:r>
          </a:p>
          <a:p>
            <a:pPr marL="0" indent="0" algn="ctr">
              <a:buNone/>
            </a:pPr>
            <a:endParaRPr lang="en-US" dirty="0">
              <a:effectLst/>
            </a:endParaRPr>
          </a:p>
          <a:p>
            <a:pPr marL="0" indent="0" algn="ctr">
              <a:buNone/>
            </a:pPr>
            <a:r>
              <a:rPr lang="en-US" dirty="0" smtClean="0">
                <a:effectLst/>
              </a:rPr>
              <a:t>(2) Linked Facial &amp; Other Biometrics To Neural Network</a:t>
            </a:r>
          </a:p>
          <a:p>
            <a:pPr marL="0" indent="0" algn="ctr">
              <a:buNone/>
            </a:pPr>
            <a:endParaRPr lang="en-US" dirty="0">
              <a:effectLst/>
            </a:endParaRPr>
          </a:p>
          <a:p>
            <a:pPr marL="0" indent="0" algn="ctr">
              <a:buNone/>
            </a:pPr>
            <a:r>
              <a:rPr lang="en-US" dirty="0" smtClean="0">
                <a:effectLst/>
              </a:rPr>
              <a:t>(3) Fully Language Agnostic Capabilities</a:t>
            </a:r>
          </a:p>
          <a:p>
            <a:pPr marL="0" indent="0" algn="ctr">
              <a:buNone/>
            </a:pPr>
            <a:r>
              <a:rPr lang="en-US" dirty="0" smtClean="0">
                <a:effectLst/>
              </a:rPr>
              <a:t>With Minimal Specific Language Tuning</a:t>
            </a:r>
            <a:endParaRPr lang="en-US" dirty="0">
              <a:effectLst/>
            </a:endParaRPr>
          </a:p>
          <a:p>
            <a:pPr marL="0" indent="0" algn="ctr">
              <a:buNone/>
            </a:pPr>
            <a:endParaRPr lang="en-US" dirty="0" smtClean="0">
              <a:effectLst/>
            </a:endParaRPr>
          </a:p>
          <a:p>
            <a:pPr marL="0" indent="0" algn="ctr">
              <a:buNone/>
            </a:pPr>
            <a:r>
              <a:rPr lang="en-US" dirty="0" smtClean="0">
                <a:effectLst/>
              </a:rPr>
              <a:t>(4)</a:t>
            </a:r>
          </a:p>
          <a:p>
            <a:pPr marL="0" indent="0" algn="ctr">
              <a:buNone/>
            </a:pPr>
            <a:endParaRPr lang="en-US" dirty="0">
              <a:effectLst/>
            </a:endParaRPr>
          </a:p>
          <a:p>
            <a:pPr marL="0" indent="0" algn="ctr">
              <a:buNone/>
            </a:pPr>
            <a:r>
              <a:rPr lang="en-US" dirty="0" smtClean="0">
                <a:effectLst/>
              </a:rPr>
              <a:t>(5)</a:t>
            </a:r>
          </a:p>
          <a:p>
            <a:pPr marL="0" indent="0" algn="ctr">
              <a:buNone/>
            </a:pPr>
            <a:endParaRPr lang="en-US" dirty="0">
              <a:effectLst/>
            </a:endParaRPr>
          </a:p>
          <a:p>
            <a:pPr marL="0" indent="0" algn="ctr">
              <a:buNone/>
            </a:pPr>
            <a:r>
              <a:rPr lang="en-US" dirty="0" smtClean="0">
                <a:effectLst/>
              </a:rPr>
              <a:t>* Contracted Development Delivery Completed By Q3 / 2019</a:t>
            </a:r>
            <a:endParaRPr lang="en-US" dirty="0">
              <a:effectLst/>
            </a:endParaRPr>
          </a:p>
        </p:txBody>
      </p:sp>
    </p:spTree>
    <p:extLst>
      <p:ext uri="{BB962C8B-B14F-4D97-AF65-F5344CB8AC3E}">
        <p14:creationId xmlns:p14="http://schemas.microsoft.com/office/powerpoint/2010/main" val="24044218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21</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smtClean="0"/>
              <a:t>Market Sector Launch Partners</a:t>
            </a:r>
            <a:br>
              <a:rPr lang="en-US" dirty="0" smtClean="0"/>
            </a:br>
            <a:r>
              <a:rPr lang="en-US" sz="3100" dirty="0" smtClean="0"/>
              <a:t>Series One SAFE Investor Objectives</a:t>
            </a:r>
            <a:endParaRPr lang="en-US" sz="3600" dirty="0"/>
          </a:p>
        </p:txBody>
      </p:sp>
      <p:sp>
        <p:nvSpPr>
          <p:cNvPr id="6" name="Content Placeholder 2"/>
          <p:cNvSpPr txBox="1">
            <a:spLocks/>
          </p:cNvSpPr>
          <p:nvPr/>
        </p:nvSpPr>
        <p:spPr>
          <a:xfrm>
            <a:off x="617220" y="1410890"/>
            <a:ext cx="11109960" cy="4866458"/>
          </a:xfrm>
          <a:prstGeom prst="rect">
            <a:avLst/>
          </a:prstGeom>
        </p:spPr>
        <p:txBody>
          <a:bodyPr vert="horz" lIns="91435" tIns="45718" rIns="91435" bIns="45718" rtlCol="0">
            <a:normAutofit fontScale="47500" lnSpcReduction="20000"/>
          </a:bodyPr>
          <a:lst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endParaRPr lang="en-US" dirty="0" smtClean="0">
              <a:effectLst/>
            </a:endParaRPr>
          </a:p>
          <a:p>
            <a:pPr marL="0" indent="0" algn="ctr">
              <a:buNone/>
            </a:pPr>
            <a:r>
              <a:rPr lang="en-US" dirty="0" smtClean="0">
                <a:effectLst>
                  <a:glow rad="101600">
                    <a:srgbClr val="FFFF00">
                      <a:alpha val="75000"/>
                    </a:srgbClr>
                  </a:glow>
                </a:effectLst>
              </a:rPr>
              <a:t>“What Are Sales Revenues &amp; MRR Growth Rates”</a:t>
            </a:r>
          </a:p>
          <a:p>
            <a:pPr marL="0" indent="0" algn="ctr">
              <a:buNone/>
            </a:pPr>
            <a:endParaRPr lang="en-US" dirty="0" smtClean="0">
              <a:effectLst/>
            </a:endParaRPr>
          </a:p>
          <a:p>
            <a:pPr marL="0" indent="0" algn="ctr">
              <a:buNone/>
            </a:pPr>
            <a:endParaRPr lang="en-US" dirty="0">
              <a:effectLst/>
            </a:endParaRPr>
          </a:p>
          <a:p>
            <a:pPr marL="0" indent="0" algn="ctr">
              <a:buNone/>
            </a:pPr>
            <a:r>
              <a:rPr lang="en-US" dirty="0" smtClean="0">
                <a:effectLst/>
              </a:rPr>
              <a:t>(1) Voice Sector Drives 7X to 10X Annual Run Rate Valuations</a:t>
            </a:r>
          </a:p>
          <a:p>
            <a:pPr marL="0" indent="0" algn="ctr">
              <a:buNone/>
            </a:pPr>
            <a:endParaRPr lang="en-US" dirty="0">
              <a:effectLst/>
            </a:endParaRPr>
          </a:p>
          <a:p>
            <a:pPr marL="0" indent="0" algn="ctr">
              <a:buNone/>
            </a:pPr>
            <a:r>
              <a:rPr lang="en-US" dirty="0" smtClean="0">
                <a:effectLst/>
              </a:rPr>
              <a:t>(2) Objective To Drive 2019/20 Q4 Run Rates To Max</a:t>
            </a:r>
          </a:p>
          <a:p>
            <a:pPr marL="0" indent="0" algn="ctr">
              <a:buNone/>
            </a:pPr>
            <a:r>
              <a:rPr lang="en-US" dirty="0" smtClean="0">
                <a:effectLst/>
              </a:rPr>
              <a:t>Through Access to Senior Level Market Channels</a:t>
            </a:r>
          </a:p>
          <a:p>
            <a:pPr marL="0" indent="0" algn="ctr">
              <a:buNone/>
            </a:pPr>
            <a:endParaRPr lang="en-US" dirty="0">
              <a:effectLst/>
            </a:endParaRPr>
          </a:p>
          <a:p>
            <a:pPr marL="0" indent="0" algn="ctr">
              <a:buNone/>
            </a:pPr>
            <a:r>
              <a:rPr lang="en-US" dirty="0" smtClean="0">
                <a:effectLst/>
              </a:rPr>
              <a:t>(3) Top Level Sector Partner Investors Have Senior Access</a:t>
            </a:r>
          </a:p>
          <a:p>
            <a:pPr marL="0" indent="0" algn="ctr">
              <a:buNone/>
            </a:pPr>
            <a:r>
              <a:rPr lang="en-US" dirty="0" smtClean="0">
                <a:effectLst/>
              </a:rPr>
              <a:t>To Top Decision Makers; $1M+ Prospects</a:t>
            </a:r>
            <a:endParaRPr lang="en-US" dirty="0">
              <a:effectLst/>
            </a:endParaRPr>
          </a:p>
          <a:p>
            <a:pPr marL="0" indent="0" algn="ctr">
              <a:buNone/>
            </a:pPr>
            <a:endParaRPr lang="en-US" dirty="0" smtClean="0">
              <a:effectLst/>
            </a:endParaRPr>
          </a:p>
          <a:p>
            <a:pPr marL="0" indent="0" algn="ctr">
              <a:buNone/>
            </a:pPr>
            <a:r>
              <a:rPr lang="en-US" dirty="0" smtClean="0">
                <a:effectLst/>
              </a:rPr>
              <a:t>(4) OneSource Platforms Totally Scalable</a:t>
            </a:r>
          </a:p>
          <a:p>
            <a:pPr marL="0" indent="0" algn="ctr">
              <a:buNone/>
            </a:pPr>
            <a:endParaRPr lang="en-US" dirty="0">
              <a:effectLst/>
            </a:endParaRPr>
          </a:p>
          <a:p>
            <a:pPr marL="0" indent="0" algn="ctr">
              <a:buNone/>
            </a:pPr>
            <a:r>
              <a:rPr lang="en-US" dirty="0" smtClean="0">
                <a:effectLst/>
              </a:rPr>
              <a:t>(5) Drive To Substantial A Round Raise</a:t>
            </a:r>
          </a:p>
          <a:p>
            <a:pPr marL="0" indent="0" algn="ctr">
              <a:buNone/>
            </a:pPr>
            <a:r>
              <a:rPr lang="en-US" dirty="0" smtClean="0">
                <a:effectLst/>
              </a:rPr>
              <a:t>In Q1 / Q2 2020, Or Options For</a:t>
            </a:r>
          </a:p>
          <a:p>
            <a:pPr marL="0" indent="0" algn="ctr">
              <a:buNone/>
            </a:pPr>
            <a:r>
              <a:rPr lang="en-US" dirty="0" smtClean="0">
                <a:effectLst/>
              </a:rPr>
              <a:t>Global Multiple Corporate Partner Funding To</a:t>
            </a:r>
          </a:p>
          <a:p>
            <a:pPr marL="0" indent="0" algn="ctr">
              <a:buNone/>
            </a:pPr>
            <a:r>
              <a:rPr lang="en-US" dirty="0" smtClean="0">
                <a:effectLst/>
              </a:rPr>
              <a:t>Fund International Platforms &amp; Growth</a:t>
            </a:r>
          </a:p>
          <a:p>
            <a:pPr marL="0" indent="0" algn="ctr">
              <a:buNone/>
            </a:pPr>
            <a:r>
              <a:rPr lang="en-US" dirty="0" smtClean="0">
                <a:effectLst/>
              </a:rPr>
              <a:t>(Including Global Region Rights)</a:t>
            </a:r>
          </a:p>
        </p:txBody>
      </p:sp>
    </p:spTree>
    <p:extLst>
      <p:ext uri="{BB962C8B-B14F-4D97-AF65-F5344CB8AC3E}">
        <p14:creationId xmlns:p14="http://schemas.microsoft.com/office/powerpoint/2010/main" val="40270267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22</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smtClean="0"/>
              <a:t>2018 Q4 Timetables</a:t>
            </a:r>
            <a:endParaRPr lang="en-US" sz="3600" dirty="0"/>
          </a:p>
        </p:txBody>
      </p:sp>
      <p:sp>
        <p:nvSpPr>
          <p:cNvPr id="6" name="Content Placeholder 2"/>
          <p:cNvSpPr txBox="1">
            <a:spLocks/>
          </p:cNvSpPr>
          <p:nvPr/>
        </p:nvSpPr>
        <p:spPr>
          <a:xfrm>
            <a:off x="617220" y="1410890"/>
            <a:ext cx="11109960" cy="4866458"/>
          </a:xfrm>
          <a:prstGeom prst="rect">
            <a:avLst/>
          </a:prstGeom>
        </p:spPr>
        <p:txBody>
          <a:bodyPr vert="horz" lIns="91435" tIns="45718" rIns="91435" bIns="45718" rtlCol="0">
            <a:normAutofit fontScale="62500" lnSpcReduction="20000"/>
          </a:bodyPr>
          <a:lst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endParaRPr lang="en-US" dirty="0">
              <a:effectLst/>
            </a:endParaRPr>
          </a:p>
          <a:p>
            <a:pPr marL="0" indent="0" algn="ctr">
              <a:buNone/>
            </a:pPr>
            <a:r>
              <a:rPr lang="en-US" dirty="0" smtClean="0">
                <a:effectLst/>
              </a:rPr>
              <a:t>(1) Expand Launch Partner Investor Meetings</a:t>
            </a:r>
          </a:p>
          <a:p>
            <a:pPr marL="0" indent="0" algn="ctr">
              <a:buNone/>
            </a:pPr>
            <a:endParaRPr lang="en-US" dirty="0">
              <a:effectLst/>
            </a:endParaRPr>
          </a:p>
          <a:p>
            <a:pPr marL="0" indent="0" algn="ctr">
              <a:buNone/>
            </a:pPr>
            <a:r>
              <a:rPr lang="en-US" dirty="0" smtClean="0">
                <a:effectLst/>
              </a:rPr>
              <a:t>(2) Finalize Stage One Platform Provider Contacts</a:t>
            </a:r>
          </a:p>
          <a:p>
            <a:pPr marL="0" indent="0" algn="ctr">
              <a:buNone/>
            </a:pPr>
            <a:endParaRPr lang="en-US" dirty="0">
              <a:effectLst/>
            </a:endParaRPr>
          </a:p>
          <a:p>
            <a:pPr marL="0" indent="0" algn="ctr">
              <a:buNone/>
            </a:pPr>
            <a:r>
              <a:rPr lang="en-US" dirty="0" smtClean="0">
                <a:effectLst/>
              </a:rPr>
              <a:t>(3) </a:t>
            </a:r>
            <a:r>
              <a:rPr lang="en-US" dirty="0" err="1" smtClean="0">
                <a:effectLst/>
              </a:rPr>
              <a:t>Dilligence</a:t>
            </a:r>
            <a:r>
              <a:rPr lang="en-US" dirty="0" smtClean="0">
                <a:effectLst/>
              </a:rPr>
              <a:t> EU Development Plan / </a:t>
            </a:r>
            <a:endParaRPr lang="en-US" dirty="0">
              <a:effectLst/>
            </a:endParaRPr>
          </a:p>
          <a:p>
            <a:pPr marL="0" indent="0" algn="ctr">
              <a:buNone/>
            </a:pPr>
            <a:endParaRPr lang="en-US" dirty="0" smtClean="0">
              <a:effectLst/>
            </a:endParaRPr>
          </a:p>
          <a:p>
            <a:pPr marL="0" indent="0" algn="ctr">
              <a:buNone/>
            </a:pPr>
            <a:r>
              <a:rPr lang="en-US" dirty="0" smtClean="0">
                <a:effectLst/>
              </a:rPr>
              <a:t>(4) Initiate CFO / COO / </a:t>
            </a:r>
            <a:r>
              <a:rPr lang="en-US" dirty="0" err="1" smtClean="0">
                <a:effectLst/>
              </a:rPr>
              <a:t>Atty</a:t>
            </a:r>
            <a:r>
              <a:rPr lang="en-US" dirty="0" smtClean="0">
                <a:effectLst/>
              </a:rPr>
              <a:t> Search / Dallas Hire</a:t>
            </a:r>
          </a:p>
          <a:p>
            <a:pPr marL="0" indent="0" algn="ctr">
              <a:buNone/>
            </a:pPr>
            <a:endParaRPr lang="en-US" dirty="0">
              <a:effectLst/>
            </a:endParaRPr>
          </a:p>
          <a:p>
            <a:pPr marL="0" indent="0" algn="ctr">
              <a:buNone/>
            </a:pPr>
            <a:r>
              <a:rPr lang="en-US" dirty="0" smtClean="0">
                <a:effectLst/>
              </a:rPr>
              <a:t>(5) Fund Initial Stage One Units</a:t>
            </a:r>
          </a:p>
          <a:p>
            <a:pPr marL="0" indent="0" algn="ctr">
              <a:buNone/>
            </a:pPr>
            <a:endParaRPr lang="en-US" dirty="0" smtClean="0">
              <a:effectLst/>
            </a:endParaRPr>
          </a:p>
          <a:p>
            <a:pPr marL="0" indent="0" algn="ctr">
              <a:buNone/>
            </a:pPr>
            <a:r>
              <a:rPr lang="en-US" dirty="0" smtClean="0">
                <a:effectLst/>
              </a:rPr>
              <a:t>(6) London Diligence Meetings @ UK Clients</a:t>
            </a:r>
          </a:p>
          <a:p>
            <a:pPr marL="0" indent="0" algn="ctr">
              <a:buNone/>
            </a:pPr>
            <a:r>
              <a:rPr lang="en-US" dirty="0" smtClean="0">
                <a:effectLst/>
              </a:rPr>
              <a:t>Lloyds Bank / Royal Bank of Scotland / Barclays</a:t>
            </a:r>
          </a:p>
          <a:p>
            <a:pPr marL="0" indent="0" algn="ctr">
              <a:buNone/>
            </a:pPr>
            <a:r>
              <a:rPr lang="en-US" dirty="0" smtClean="0">
                <a:effectLst/>
              </a:rPr>
              <a:t>+ British Ministry of Defense</a:t>
            </a:r>
          </a:p>
          <a:p>
            <a:pPr marL="0" indent="0" algn="ctr">
              <a:buNone/>
            </a:pPr>
            <a:r>
              <a:rPr lang="en-US" dirty="0" smtClean="0">
                <a:effectLst/>
              </a:rPr>
              <a:t>* Formula One Platform Developer</a:t>
            </a:r>
          </a:p>
        </p:txBody>
      </p:sp>
    </p:spTree>
    <p:extLst>
      <p:ext uri="{BB962C8B-B14F-4D97-AF65-F5344CB8AC3E}">
        <p14:creationId xmlns:p14="http://schemas.microsoft.com/office/powerpoint/2010/main" val="40786762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23</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smtClean="0"/>
              <a:t>2018 Q4 &amp; 2019 Q1/Q2 Timetables</a:t>
            </a:r>
            <a:endParaRPr lang="en-US" sz="3600" dirty="0"/>
          </a:p>
        </p:txBody>
      </p:sp>
      <p:sp>
        <p:nvSpPr>
          <p:cNvPr id="6" name="Content Placeholder 2"/>
          <p:cNvSpPr txBox="1">
            <a:spLocks/>
          </p:cNvSpPr>
          <p:nvPr/>
        </p:nvSpPr>
        <p:spPr>
          <a:xfrm>
            <a:off x="617220" y="1410890"/>
            <a:ext cx="11109960" cy="4866458"/>
          </a:xfrm>
          <a:prstGeom prst="rect">
            <a:avLst/>
          </a:prstGeom>
        </p:spPr>
        <p:txBody>
          <a:bodyPr vert="horz" lIns="91435" tIns="45718" rIns="91435" bIns="45718" rtlCol="0">
            <a:normAutofit fontScale="55000" lnSpcReduction="20000"/>
          </a:bodyPr>
          <a:lst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endParaRPr lang="en-US" dirty="0">
              <a:effectLst/>
            </a:endParaRPr>
          </a:p>
          <a:p>
            <a:pPr marL="0" indent="0" algn="ctr">
              <a:buNone/>
            </a:pPr>
            <a:r>
              <a:rPr lang="en-US" dirty="0" smtClean="0">
                <a:effectLst/>
              </a:rPr>
              <a:t>(1) Finalize Launch Partner Funding</a:t>
            </a:r>
          </a:p>
          <a:p>
            <a:pPr marL="0" indent="0" algn="ctr">
              <a:buNone/>
            </a:pPr>
            <a:endParaRPr lang="en-US" dirty="0">
              <a:effectLst/>
            </a:endParaRPr>
          </a:p>
          <a:p>
            <a:pPr marL="0" indent="0" algn="ctr">
              <a:buNone/>
            </a:pPr>
            <a:r>
              <a:rPr lang="en-US" dirty="0" smtClean="0">
                <a:effectLst/>
              </a:rPr>
              <a:t>(2) Launch US And EU OneSource Platform(s)</a:t>
            </a:r>
          </a:p>
          <a:p>
            <a:pPr marL="0" indent="0" algn="ctr">
              <a:buNone/>
            </a:pPr>
            <a:endParaRPr lang="en-US" dirty="0">
              <a:effectLst/>
            </a:endParaRPr>
          </a:p>
          <a:p>
            <a:pPr marL="0" indent="0" algn="ctr">
              <a:buNone/>
            </a:pPr>
            <a:r>
              <a:rPr lang="en-US" dirty="0" smtClean="0">
                <a:effectLst/>
              </a:rPr>
              <a:t>(3) Expand Stage Two Global Platform Providers</a:t>
            </a:r>
            <a:endParaRPr lang="en-US" dirty="0">
              <a:effectLst/>
            </a:endParaRPr>
          </a:p>
          <a:p>
            <a:pPr marL="0" indent="0" algn="ctr">
              <a:buNone/>
            </a:pPr>
            <a:endParaRPr lang="en-US" dirty="0" smtClean="0">
              <a:effectLst/>
            </a:endParaRPr>
          </a:p>
          <a:p>
            <a:pPr marL="0" indent="0" algn="ctr">
              <a:buNone/>
            </a:pPr>
            <a:r>
              <a:rPr lang="en-US" dirty="0" smtClean="0">
                <a:effectLst/>
              </a:rPr>
              <a:t>(4) Initiate Opus Research Projects</a:t>
            </a:r>
          </a:p>
          <a:p>
            <a:pPr marL="0" indent="0" algn="ctr">
              <a:buNone/>
            </a:pPr>
            <a:r>
              <a:rPr lang="en-US" dirty="0" smtClean="0">
                <a:effectLst/>
              </a:rPr>
              <a:t>+ Asia / Africa Platform Plans</a:t>
            </a:r>
          </a:p>
          <a:p>
            <a:pPr marL="0" indent="0" algn="ctr">
              <a:buNone/>
            </a:pPr>
            <a:endParaRPr lang="en-US" dirty="0">
              <a:effectLst/>
            </a:endParaRPr>
          </a:p>
          <a:p>
            <a:pPr marL="0" indent="0" algn="ctr">
              <a:buNone/>
            </a:pPr>
            <a:r>
              <a:rPr lang="en-US" dirty="0" smtClean="0">
                <a:effectLst/>
              </a:rPr>
              <a:t>(5) Initiate President + CEO Searches</a:t>
            </a:r>
          </a:p>
          <a:p>
            <a:pPr marL="0" indent="0" algn="ctr">
              <a:buNone/>
            </a:pPr>
            <a:endParaRPr lang="en-US" dirty="0" smtClean="0">
              <a:effectLst/>
            </a:endParaRPr>
          </a:p>
          <a:p>
            <a:pPr marL="0" indent="0" algn="ctr">
              <a:buNone/>
            </a:pPr>
            <a:r>
              <a:rPr lang="en-US" dirty="0" smtClean="0">
                <a:effectLst/>
              </a:rPr>
              <a:t>(6) Hire 4+ Directors of Sector Sales</a:t>
            </a:r>
          </a:p>
          <a:p>
            <a:pPr marL="514350" indent="-514350" algn="ctr">
              <a:buAutoNum type="arabicParenBoth" startAt="6"/>
            </a:pPr>
            <a:endParaRPr lang="en-US" dirty="0" smtClean="0">
              <a:effectLst/>
            </a:endParaRPr>
          </a:p>
          <a:p>
            <a:pPr marL="0" indent="0" algn="ctr">
              <a:buNone/>
            </a:pPr>
            <a:r>
              <a:rPr lang="en-US" dirty="0" smtClean="0">
                <a:effectLst/>
              </a:rPr>
              <a:t>(7) Launch Initial Deloitte Digital Client Contacts</a:t>
            </a:r>
          </a:p>
          <a:p>
            <a:pPr marL="0" indent="0" algn="ctr">
              <a:buNone/>
            </a:pPr>
            <a:r>
              <a:rPr lang="en-US" dirty="0" smtClean="0">
                <a:effectLst/>
              </a:rPr>
              <a:t>@ Proof of Concept / Links To Deloitte XSP Platform</a:t>
            </a:r>
          </a:p>
          <a:p>
            <a:pPr marL="0" indent="0" algn="ctr">
              <a:buNone/>
            </a:pPr>
            <a:r>
              <a:rPr lang="en-US" dirty="0" smtClean="0">
                <a:effectLst/>
              </a:rPr>
              <a:t>+ 3,000 </a:t>
            </a:r>
            <a:r>
              <a:rPr lang="en-US" dirty="0" err="1" smtClean="0">
                <a:effectLst/>
              </a:rPr>
              <a:t>Martec</a:t>
            </a:r>
            <a:r>
              <a:rPr lang="en-US" dirty="0" smtClean="0">
                <a:effectLst/>
              </a:rPr>
              <a:t> Customer Experience Links</a:t>
            </a:r>
          </a:p>
        </p:txBody>
      </p:sp>
    </p:spTree>
    <p:extLst>
      <p:ext uri="{BB962C8B-B14F-4D97-AF65-F5344CB8AC3E}">
        <p14:creationId xmlns:p14="http://schemas.microsoft.com/office/powerpoint/2010/main" val="1546793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24</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smtClean="0"/>
              <a:t>2019 Q1/Q2 Timetables</a:t>
            </a:r>
            <a:endParaRPr lang="en-US" sz="3600" dirty="0"/>
          </a:p>
        </p:txBody>
      </p:sp>
      <p:sp>
        <p:nvSpPr>
          <p:cNvPr id="6" name="Content Placeholder 2"/>
          <p:cNvSpPr txBox="1">
            <a:spLocks/>
          </p:cNvSpPr>
          <p:nvPr/>
        </p:nvSpPr>
        <p:spPr>
          <a:xfrm>
            <a:off x="617220" y="1410890"/>
            <a:ext cx="11109960" cy="4866458"/>
          </a:xfrm>
          <a:prstGeom prst="rect">
            <a:avLst/>
          </a:prstGeom>
        </p:spPr>
        <p:txBody>
          <a:bodyPr vert="horz" lIns="91435" tIns="45718" rIns="91435" bIns="45718" rtlCol="0">
            <a:normAutofit fontScale="47500" lnSpcReduction="20000"/>
          </a:bodyPr>
          <a:lst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endParaRPr lang="en-US" dirty="0">
              <a:effectLst/>
            </a:endParaRPr>
          </a:p>
          <a:p>
            <a:pPr marL="0" indent="0" algn="ctr">
              <a:buNone/>
            </a:pPr>
            <a:r>
              <a:rPr lang="en-US" dirty="0" smtClean="0">
                <a:effectLst/>
              </a:rPr>
              <a:t>(8) Install Asia / Africa Platform(s)</a:t>
            </a:r>
          </a:p>
          <a:p>
            <a:pPr marL="0" indent="0" algn="ctr">
              <a:buNone/>
            </a:pPr>
            <a:r>
              <a:rPr lang="en-US" dirty="0" smtClean="0">
                <a:effectLst/>
              </a:rPr>
              <a:t>+ Launch Initial Regional Partner Operations</a:t>
            </a:r>
          </a:p>
          <a:p>
            <a:pPr marL="0" indent="0" algn="ctr">
              <a:buNone/>
            </a:pPr>
            <a:endParaRPr lang="en-US" dirty="0">
              <a:effectLst/>
            </a:endParaRPr>
          </a:p>
          <a:p>
            <a:pPr marL="0" indent="0" algn="ctr">
              <a:buNone/>
            </a:pPr>
            <a:r>
              <a:rPr lang="en-US" dirty="0" smtClean="0">
                <a:effectLst/>
              </a:rPr>
              <a:t>(9) Expand Opus Research Referral Meetings</a:t>
            </a:r>
          </a:p>
          <a:p>
            <a:pPr marL="0" indent="0" algn="ctr">
              <a:buNone/>
            </a:pPr>
            <a:r>
              <a:rPr lang="en-US" dirty="0" smtClean="0">
                <a:effectLst/>
              </a:rPr>
              <a:t>With US | EU Global Referral Prospects</a:t>
            </a:r>
          </a:p>
          <a:p>
            <a:pPr marL="0" indent="0" algn="ctr">
              <a:buNone/>
            </a:pPr>
            <a:endParaRPr lang="en-US" dirty="0">
              <a:effectLst/>
            </a:endParaRPr>
          </a:p>
          <a:p>
            <a:pPr marL="0" indent="0" algn="ctr">
              <a:buNone/>
            </a:pPr>
            <a:r>
              <a:rPr lang="en-US" dirty="0" smtClean="0">
                <a:effectLst/>
              </a:rPr>
              <a:t>(10) Expand Stage Three Platform Providers</a:t>
            </a:r>
          </a:p>
          <a:p>
            <a:pPr marL="0" indent="0" algn="ctr">
              <a:buNone/>
            </a:pPr>
            <a:r>
              <a:rPr lang="en-US" dirty="0" smtClean="0">
                <a:effectLst/>
              </a:rPr>
              <a:t>And Integrated Launch Operations</a:t>
            </a:r>
            <a:endParaRPr lang="en-US" dirty="0">
              <a:effectLst/>
            </a:endParaRPr>
          </a:p>
          <a:p>
            <a:pPr marL="0" indent="0" algn="ctr">
              <a:buNone/>
            </a:pPr>
            <a:endParaRPr lang="en-US" dirty="0" smtClean="0">
              <a:effectLst/>
            </a:endParaRPr>
          </a:p>
          <a:p>
            <a:pPr marL="0" indent="0" algn="ctr">
              <a:buNone/>
            </a:pPr>
            <a:r>
              <a:rPr lang="en-US" dirty="0" smtClean="0">
                <a:effectLst/>
              </a:rPr>
              <a:t>(11) Hire Senior Team &amp; President</a:t>
            </a:r>
          </a:p>
          <a:p>
            <a:pPr marL="0" indent="0" algn="ctr">
              <a:buNone/>
            </a:pPr>
            <a:endParaRPr lang="en-US" dirty="0">
              <a:effectLst/>
            </a:endParaRPr>
          </a:p>
          <a:p>
            <a:pPr marL="0" indent="0" algn="ctr">
              <a:buNone/>
            </a:pPr>
            <a:r>
              <a:rPr lang="en-US" dirty="0" smtClean="0">
                <a:effectLst/>
              </a:rPr>
              <a:t>(12) Expand </a:t>
            </a:r>
            <a:r>
              <a:rPr lang="en-US" dirty="0" err="1" smtClean="0">
                <a:effectLst/>
              </a:rPr>
              <a:t>Addington</a:t>
            </a:r>
            <a:r>
              <a:rPr lang="en-US" dirty="0" smtClean="0">
                <a:effectLst/>
              </a:rPr>
              <a:t> / Clayton / President +</a:t>
            </a:r>
          </a:p>
          <a:p>
            <a:pPr marL="0" indent="0" algn="ctr">
              <a:buNone/>
            </a:pPr>
            <a:r>
              <a:rPr lang="en-US" dirty="0" smtClean="0">
                <a:effectLst/>
              </a:rPr>
              <a:t>Opus Speaker Events / + Other Groups</a:t>
            </a:r>
          </a:p>
          <a:p>
            <a:pPr marL="0" indent="0" algn="ctr">
              <a:buNone/>
            </a:pPr>
            <a:endParaRPr lang="en-US" dirty="0" smtClean="0">
              <a:effectLst/>
            </a:endParaRPr>
          </a:p>
          <a:p>
            <a:pPr marL="0" indent="0" algn="ctr">
              <a:buNone/>
            </a:pPr>
            <a:r>
              <a:rPr lang="en-US" dirty="0" smtClean="0">
                <a:effectLst/>
              </a:rPr>
              <a:t>(13) </a:t>
            </a:r>
            <a:r>
              <a:rPr lang="en-US" dirty="0" err="1" smtClean="0">
                <a:effectLst/>
              </a:rPr>
              <a:t>TransUnion</a:t>
            </a:r>
            <a:r>
              <a:rPr lang="en-US" dirty="0" smtClean="0">
                <a:effectLst/>
              </a:rPr>
              <a:t> US / Africa / Senior Meetings</a:t>
            </a:r>
          </a:p>
          <a:p>
            <a:pPr marL="0" indent="0" algn="ctr">
              <a:buNone/>
            </a:pPr>
            <a:r>
              <a:rPr lang="en-US" dirty="0" smtClean="0">
                <a:effectLst/>
              </a:rPr>
              <a:t>+ Linked Operations Testing</a:t>
            </a:r>
          </a:p>
          <a:p>
            <a:pPr marL="514350" indent="-514350" algn="ctr">
              <a:buAutoNum type="arabicParenBoth" startAt="6"/>
            </a:pPr>
            <a:endParaRPr lang="en-US" dirty="0" smtClean="0">
              <a:effectLst/>
            </a:endParaRPr>
          </a:p>
          <a:p>
            <a:pPr marL="0" indent="0" algn="ctr">
              <a:buNone/>
            </a:pPr>
            <a:r>
              <a:rPr lang="en-US" dirty="0" smtClean="0">
                <a:effectLst/>
              </a:rPr>
              <a:t>(14) Deloitte Digital Roll-Out Activities</a:t>
            </a:r>
          </a:p>
          <a:p>
            <a:pPr marL="0" indent="0" algn="ctr">
              <a:buNone/>
            </a:pPr>
            <a:r>
              <a:rPr lang="en-US" dirty="0" smtClean="0">
                <a:effectLst/>
              </a:rPr>
              <a:t>+ Conversational Commerce Launch Programs</a:t>
            </a:r>
          </a:p>
        </p:txBody>
      </p:sp>
    </p:spTree>
    <p:extLst>
      <p:ext uri="{BB962C8B-B14F-4D97-AF65-F5344CB8AC3E}">
        <p14:creationId xmlns:p14="http://schemas.microsoft.com/office/powerpoint/2010/main" val="545869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25</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smtClean="0"/>
              <a:t>2019 Q2/Q3 Timetables</a:t>
            </a:r>
            <a:endParaRPr lang="en-US" sz="3600" dirty="0"/>
          </a:p>
        </p:txBody>
      </p:sp>
      <p:sp>
        <p:nvSpPr>
          <p:cNvPr id="6" name="Content Placeholder 2"/>
          <p:cNvSpPr txBox="1">
            <a:spLocks/>
          </p:cNvSpPr>
          <p:nvPr/>
        </p:nvSpPr>
        <p:spPr>
          <a:xfrm>
            <a:off x="617220" y="1410890"/>
            <a:ext cx="11109960" cy="4866458"/>
          </a:xfrm>
          <a:prstGeom prst="rect">
            <a:avLst/>
          </a:prstGeom>
        </p:spPr>
        <p:txBody>
          <a:bodyPr vert="horz" lIns="91435" tIns="45718" rIns="91435" bIns="45718" rtlCol="0">
            <a:normAutofit fontScale="47500" lnSpcReduction="20000"/>
          </a:bodyPr>
          <a:lst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endParaRPr lang="en-US" dirty="0">
              <a:effectLst/>
            </a:endParaRPr>
          </a:p>
          <a:p>
            <a:pPr marL="0" indent="0" algn="ctr">
              <a:buNone/>
            </a:pPr>
            <a:r>
              <a:rPr lang="en-US" dirty="0" smtClean="0">
                <a:effectLst/>
              </a:rPr>
              <a:t>(15) Expand West Coast Base Operations</a:t>
            </a:r>
          </a:p>
          <a:p>
            <a:pPr marL="0" indent="0" algn="ctr">
              <a:buNone/>
            </a:pPr>
            <a:r>
              <a:rPr lang="en-US" dirty="0" smtClean="0">
                <a:effectLst/>
              </a:rPr>
              <a:t>Opus Referrals / Silicon Valley / Key Investor(s)</a:t>
            </a:r>
          </a:p>
          <a:p>
            <a:pPr marL="0" indent="0" algn="ctr">
              <a:buNone/>
            </a:pPr>
            <a:endParaRPr lang="en-US" dirty="0">
              <a:effectLst/>
            </a:endParaRPr>
          </a:p>
          <a:p>
            <a:pPr marL="0" indent="0" algn="ctr">
              <a:buNone/>
            </a:pPr>
            <a:r>
              <a:rPr lang="en-US" dirty="0" smtClean="0">
                <a:effectLst/>
              </a:rPr>
              <a:t>(16) San Francisco / Oregon / Los Angeles</a:t>
            </a:r>
          </a:p>
          <a:p>
            <a:pPr marL="0" indent="0" algn="ctr">
              <a:buNone/>
            </a:pPr>
            <a:r>
              <a:rPr lang="en-US" dirty="0" smtClean="0">
                <a:effectLst/>
              </a:rPr>
              <a:t>Roll Out Partner(s) + Operations</a:t>
            </a:r>
          </a:p>
          <a:p>
            <a:pPr marL="0" indent="0" algn="ctr">
              <a:buNone/>
            </a:pPr>
            <a:endParaRPr lang="en-US" dirty="0">
              <a:effectLst/>
            </a:endParaRPr>
          </a:p>
          <a:p>
            <a:pPr marL="0" indent="0" algn="ctr">
              <a:buNone/>
            </a:pPr>
            <a:r>
              <a:rPr lang="en-US" dirty="0" smtClean="0">
                <a:effectLst/>
              </a:rPr>
              <a:t>(17) Finalize Canadian Launch Partner</a:t>
            </a:r>
          </a:p>
          <a:p>
            <a:pPr marL="0" indent="0" algn="ctr">
              <a:buNone/>
            </a:pPr>
            <a:r>
              <a:rPr lang="en-US" dirty="0" smtClean="0">
                <a:effectLst/>
              </a:rPr>
              <a:t>Investor Role + Operations</a:t>
            </a:r>
            <a:endParaRPr lang="en-US" dirty="0">
              <a:effectLst/>
            </a:endParaRPr>
          </a:p>
          <a:p>
            <a:pPr marL="0" indent="0" algn="ctr">
              <a:buNone/>
            </a:pPr>
            <a:endParaRPr lang="en-US" dirty="0" smtClean="0">
              <a:effectLst/>
            </a:endParaRPr>
          </a:p>
          <a:p>
            <a:pPr marL="0" indent="0" algn="ctr">
              <a:buNone/>
            </a:pPr>
            <a:r>
              <a:rPr lang="en-US" dirty="0" smtClean="0">
                <a:effectLst/>
              </a:rPr>
              <a:t>(18) Launch Online Gaming Division</a:t>
            </a:r>
          </a:p>
          <a:p>
            <a:pPr marL="0" indent="0" algn="ctr">
              <a:buNone/>
            </a:pPr>
            <a:r>
              <a:rPr lang="en-US" dirty="0" smtClean="0">
                <a:effectLst/>
              </a:rPr>
              <a:t>+ Asia Operations / Singapore Division</a:t>
            </a:r>
          </a:p>
          <a:p>
            <a:pPr marL="0" indent="0" algn="ctr">
              <a:buNone/>
            </a:pPr>
            <a:endParaRPr lang="en-US" dirty="0">
              <a:effectLst/>
            </a:endParaRPr>
          </a:p>
          <a:p>
            <a:pPr marL="0" indent="0" algn="ctr">
              <a:buNone/>
            </a:pPr>
            <a:r>
              <a:rPr lang="en-US" dirty="0" smtClean="0">
                <a:effectLst/>
              </a:rPr>
              <a:t>(19) Expand US | EU | Asia | Africa</a:t>
            </a:r>
          </a:p>
          <a:p>
            <a:pPr marL="0" indent="0" algn="ctr">
              <a:buNone/>
            </a:pPr>
            <a:r>
              <a:rPr lang="en-US" dirty="0" smtClean="0">
                <a:effectLst/>
              </a:rPr>
              <a:t>Regional Advisory Boards</a:t>
            </a:r>
          </a:p>
          <a:p>
            <a:pPr marL="0" indent="0" algn="ctr">
              <a:buNone/>
            </a:pPr>
            <a:endParaRPr lang="en-US" dirty="0" smtClean="0">
              <a:effectLst/>
            </a:endParaRPr>
          </a:p>
          <a:p>
            <a:pPr marL="0" indent="0" algn="ctr">
              <a:buNone/>
            </a:pPr>
            <a:r>
              <a:rPr lang="en-US" dirty="0" smtClean="0">
                <a:effectLst/>
              </a:rPr>
              <a:t>(20) Initiate A Round Investor Discussions</a:t>
            </a:r>
          </a:p>
          <a:p>
            <a:pPr marL="0" indent="0" algn="ctr">
              <a:buNone/>
            </a:pPr>
            <a:r>
              <a:rPr lang="en-US" dirty="0" smtClean="0">
                <a:effectLst/>
              </a:rPr>
              <a:t>+ Corporate Finance Options</a:t>
            </a:r>
          </a:p>
          <a:p>
            <a:pPr marL="514350" indent="-514350" algn="ctr">
              <a:buAutoNum type="arabicParenBoth" startAt="6"/>
            </a:pPr>
            <a:endParaRPr lang="en-US" dirty="0" smtClean="0">
              <a:effectLst/>
            </a:endParaRPr>
          </a:p>
          <a:p>
            <a:pPr marL="0" indent="0" algn="ctr">
              <a:buNone/>
            </a:pPr>
            <a:r>
              <a:rPr lang="en-US" dirty="0" smtClean="0">
                <a:effectLst/>
              </a:rPr>
              <a:t>(21) Expand US | EU Investment Options</a:t>
            </a:r>
          </a:p>
          <a:p>
            <a:pPr marL="0" indent="0" algn="ctr">
              <a:buNone/>
            </a:pPr>
            <a:r>
              <a:rPr lang="en-US" dirty="0" smtClean="0">
                <a:effectLst/>
              </a:rPr>
              <a:t>+ Joint Development  &amp; Operations</a:t>
            </a:r>
          </a:p>
        </p:txBody>
      </p:sp>
    </p:spTree>
    <p:extLst>
      <p:ext uri="{BB962C8B-B14F-4D97-AF65-F5344CB8AC3E}">
        <p14:creationId xmlns:p14="http://schemas.microsoft.com/office/powerpoint/2010/main" val="27880102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ctr">
              <a:buNone/>
            </a:pPr>
            <a:r>
              <a:rPr lang="en-US" dirty="0" smtClean="0">
                <a:effectLst/>
              </a:rPr>
              <a:t>   </a:t>
            </a:r>
          </a:p>
          <a:p>
            <a:pPr marL="0" indent="0" algn="ctr">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26</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smtClean="0"/>
              <a:t>What are Biometrics?</a:t>
            </a:r>
            <a:endParaRPr lang="en-US" dirty="0"/>
          </a:p>
        </p:txBody>
      </p:sp>
      <p:sp>
        <p:nvSpPr>
          <p:cNvPr id="9" name="Rectangle 8"/>
          <p:cNvSpPr/>
          <p:nvPr/>
        </p:nvSpPr>
        <p:spPr>
          <a:xfrm>
            <a:off x="5510738" y="1810129"/>
            <a:ext cx="6569390" cy="3991180"/>
          </a:xfrm>
          <a:prstGeom prst="rect">
            <a:avLst/>
          </a:prstGeom>
        </p:spPr>
        <p:txBody>
          <a:bodyPr wrap="square" lIns="112103" tIns="56050" rIns="112103" bIns="56050">
            <a:spAutoFit/>
          </a:bodyPr>
          <a:lstStyle/>
          <a:p>
            <a:pPr algn="just"/>
            <a:r>
              <a:rPr lang="en-US" sz="1800" dirty="0" smtClean="0">
                <a:latin typeface="Calibri"/>
                <a:cs typeface="Calibri"/>
              </a:rPr>
              <a:t>Biometrics is the technical term for body measurements and calculations. It refers to metrics related to scientific human characteristics and measurements. </a:t>
            </a:r>
            <a:r>
              <a:rPr lang="en-US" dirty="0">
                <a:cs typeface="Calibri"/>
              </a:rPr>
              <a:t>These identifiers are unique to individuals, they are more reliable in verifying an identity than other token and knowledge-based methods</a:t>
            </a:r>
            <a:r>
              <a:rPr lang="en-US" dirty="0" smtClean="0">
                <a:cs typeface="Calibri"/>
              </a:rPr>
              <a:t>.</a:t>
            </a:r>
            <a:endParaRPr lang="en-US" sz="1800" dirty="0">
              <a:latin typeface="Calibri"/>
              <a:cs typeface="Calibri"/>
            </a:endParaRPr>
          </a:p>
          <a:p>
            <a:pPr algn="just"/>
            <a:endParaRPr lang="en-US" sz="1800" dirty="0" smtClean="0">
              <a:latin typeface="Calibri"/>
              <a:cs typeface="Calibri"/>
            </a:endParaRPr>
          </a:p>
          <a:p>
            <a:pPr algn="just"/>
            <a:r>
              <a:rPr lang="en-US" sz="1800" dirty="0">
                <a:latin typeface="Calibri"/>
                <a:cs typeface="Calibri"/>
              </a:rPr>
              <a:t>Biometric Authorization is used in Computer Science as a form of Exact Identification and Access Control</a:t>
            </a:r>
            <a:r>
              <a:rPr lang="en-US" sz="1800" dirty="0" smtClean="0">
                <a:latin typeface="Calibri"/>
                <a:cs typeface="Calibri"/>
              </a:rPr>
              <a:t>.</a:t>
            </a:r>
          </a:p>
          <a:p>
            <a:pPr algn="just"/>
            <a:endParaRPr lang="en-US" sz="1800" dirty="0">
              <a:latin typeface="Calibri"/>
              <a:cs typeface="Calibri"/>
            </a:endParaRPr>
          </a:p>
          <a:p>
            <a:pPr algn="just"/>
            <a:r>
              <a:rPr lang="en-US" sz="1800" dirty="0">
                <a:latin typeface="Calibri"/>
                <a:cs typeface="Calibri"/>
              </a:rPr>
              <a:t>More traditional means of access control include token-based identification systems, such as a driver's license or passport, and </a:t>
            </a:r>
            <a:r>
              <a:rPr lang="en-US" sz="1800" dirty="0" smtClean="0">
                <a:latin typeface="Calibri"/>
                <a:cs typeface="Calibri"/>
              </a:rPr>
              <a:t>other knowledge-based </a:t>
            </a:r>
            <a:r>
              <a:rPr lang="en-US" sz="1800" dirty="0">
                <a:latin typeface="Calibri"/>
                <a:cs typeface="Calibri"/>
              </a:rPr>
              <a:t>identification systems, such as </a:t>
            </a:r>
            <a:r>
              <a:rPr lang="en-US" sz="1800" dirty="0" smtClean="0">
                <a:latin typeface="Calibri"/>
                <a:cs typeface="Calibri"/>
              </a:rPr>
              <a:t>using a password, social security number, </a:t>
            </a:r>
            <a:r>
              <a:rPr lang="en-US" sz="1800" dirty="0">
                <a:latin typeface="Calibri"/>
                <a:cs typeface="Calibri"/>
              </a:rPr>
              <a:t>or personal identification number</a:t>
            </a:r>
            <a:r>
              <a:rPr lang="en-US" sz="1800" dirty="0" smtClean="0">
                <a:latin typeface="Calibri"/>
                <a:cs typeface="Calibri"/>
              </a:rPr>
              <a:t>.</a:t>
            </a:r>
            <a:endParaRPr lang="en-US" sz="1800" dirty="0" smtClean="0">
              <a:latin typeface="Calibri"/>
              <a:cs typeface="Calibri"/>
            </a:endParaRPr>
          </a:p>
        </p:txBody>
      </p:sp>
      <p:grpSp>
        <p:nvGrpSpPr>
          <p:cNvPr id="2" name="Group 1"/>
          <p:cNvGrpSpPr/>
          <p:nvPr/>
        </p:nvGrpSpPr>
        <p:grpSpPr>
          <a:xfrm>
            <a:off x="420054" y="1817745"/>
            <a:ext cx="4479366" cy="3689784"/>
            <a:chOff x="237873" y="689419"/>
            <a:chExt cx="7725513" cy="6363729"/>
          </a:xfrm>
        </p:grpSpPr>
        <p:pic>
          <p:nvPicPr>
            <p:cNvPr id="10" name="Picture 9"/>
            <p:cNvPicPr>
              <a:picLocks noChangeAspect="1"/>
            </p:cNvPicPr>
            <p:nvPr/>
          </p:nvPicPr>
          <p:blipFill>
            <a:blip r:embed="rId3"/>
            <a:stretch>
              <a:fillRect/>
            </a:stretch>
          </p:blipFill>
          <p:spPr>
            <a:xfrm>
              <a:off x="1792288" y="1365920"/>
              <a:ext cx="4736347" cy="4570276"/>
            </a:xfrm>
            <a:prstGeom prst="rect">
              <a:avLst/>
            </a:prstGeom>
          </p:spPr>
        </p:pic>
        <p:sp>
          <p:nvSpPr>
            <p:cNvPr id="11" name="TextBox 10"/>
            <p:cNvSpPr txBox="1"/>
            <p:nvPr/>
          </p:nvSpPr>
          <p:spPr>
            <a:xfrm>
              <a:off x="3210411" y="689419"/>
              <a:ext cx="2072941" cy="796228"/>
            </a:xfrm>
            <a:prstGeom prst="rect">
              <a:avLst/>
            </a:prstGeom>
            <a:noFill/>
          </p:spPr>
          <p:txBody>
            <a:bodyPr wrap="none" rtlCol="0">
              <a:spAutoFit/>
            </a:bodyPr>
            <a:lstStyle/>
            <a:p>
              <a:pPr algn="ctr"/>
              <a:r>
                <a:rPr lang="en-US" sz="1200" dirty="0" smtClean="0"/>
                <a:t>VOICE PRINT</a:t>
              </a:r>
            </a:p>
            <a:p>
              <a:pPr algn="ctr"/>
              <a:r>
                <a:rPr lang="en-US" sz="1200" dirty="0" smtClean="0"/>
                <a:t>IDENTIFICATION</a:t>
              </a:r>
              <a:endParaRPr lang="en-US" sz="1200" dirty="0"/>
            </a:p>
          </p:txBody>
        </p:sp>
        <p:sp>
          <p:nvSpPr>
            <p:cNvPr id="12" name="TextBox 11"/>
            <p:cNvSpPr txBox="1"/>
            <p:nvPr/>
          </p:nvSpPr>
          <p:spPr>
            <a:xfrm>
              <a:off x="6105055" y="1869976"/>
              <a:ext cx="1858331" cy="796228"/>
            </a:xfrm>
            <a:prstGeom prst="rect">
              <a:avLst/>
            </a:prstGeom>
            <a:noFill/>
          </p:spPr>
          <p:txBody>
            <a:bodyPr wrap="none" rtlCol="0">
              <a:spAutoFit/>
            </a:bodyPr>
            <a:lstStyle/>
            <a:p>
              <a:pPr algn="ctr"/>
              <a:r>
                <a:rPr lang="en-US" sz="1200" dirty="0" smtClean="0"/>
                <a:t>FACIAL</a:t>
              </a:r>
            </a:p>
            <a:p>
              <a:pPr algn="ctr"/>
              <a:r>
                <a:rPr lang="en-US" sz="1200" dirty="0" smtClean="0"/>
                <a:t>RECOGNITION</a:t>
              </a:r>
              <a:endParaRPr lang="en-US" sz="1200" dirty="0"/>
            </a:p>
          </p:txBody>
        </p:sp>
        <p:sp>
          <p:nvSpPr>
            <p:cNvPr id="13" name="TextBox 12"/>
            <p:cNvSpPr txBox="1"/>
            <p:nvPr/>
          </p:nvSpPr>
          <p:spPr>
            <a:xfrm>
              <a:off x="6126567" y="4678288"/>
              <a:ext cx="1836819" cy="796228"/>
            </a:xfrm>
            <a:prstGeom prst="rect">
              <a:avLst/>
            </a:prstGeom>
            <a:noFill/>
          </p:spPr>
          <p:txBody>
            <a:bodyPr wrap="none" rtlCol="0">
              <a:spAutoFit/>
            </a:bodyPr>
            <a:lstStyle/>
            <a:p>
              <a:pPr algn="ctr"/>
              <a:r>
                <a:rPr lang="en-US" sz="1200" dirty="0" smtClean="0"/>
                <a:t>FINGERPRINT</a:t>
              </a:r>
            </a:p>
            <a:p>
              <a:pPr algn="ctr"/>
              <a:r>
                <a:rPr lang="en-US" sz="1200" dirty="0" smtClean="0"/>
                <a:t>VERIFICATION</a:t>
              </a:r>
              <a:endParaRPr lang="en-US" sz="1200" dirty="0"/>
            </a:p>
          </p:txBody>
        </p:sp>
        <p:sp>
          <p:nvSpPr>
            <p:cNvPr id="14" name="TextBox 13"/>
            <p:cNvSpPr txBox="1"/>
            <p:nvPr/>
          </p:nvSpPr>
          <p:spPr>
            <a:xfrm>
              <a:off x="2719422" y="5938428"/>
              <a:ext cx="3028310" cy="1114720"/>
            </a:xfrm>
            <a:prstGeom prst="rect">
              <a:avLst/>
            </a:prstGeom>
            <a:noFill/>
          </p:spPr>
          <p:txBody>
            <a:bodyPr wrap="none" rtlCol="0">
              <a:spAutoFit/>
            </a:bodyPr>
            <a:lstStyle/>
            <a:p>
              <a:pPr algn="ctr"/>
              <a:r>
                <a:rPr lang="en-US" sz="1200" dirty="0" smtClean="0"/>
                <a:t>FACIAL MATCH TO</a:t>
              </a:r>
            </a:p>
            <a:p>
              <a:pPr algn="ctr"/>
              <a:r>
                <a:rPr lang="en-US" sz="1200" dirty="0" smtClean="0"/>
                <a:t>DRIVER LICENSE </a:t>
              </a:r>
              <a:r>
                <a:rPr lang="en-US" sz="1200" dirty="0" smtClean="0"/>
                <a:t>PICTURE</a:t>
              </a:r>
            </a:p>
            <a:p>
              <a:pPr algn="ctr"/>
              <a:r>
                <a:rPr lang="en-US" sz="1200" dirty="0" smtClean="0"/>
                <a:t>OR PASSPORT</a:t>
              </a:r>
              <a:endParaRPr lang="en-US" sz="1200" dirty="0"/>
            </a:p>
          </p:txBody>
        </p:sp>
        <p:sp>
          <p:nvSpPr>
            <p:cNvPr id="15" name="TextBox 14"/>
            <p:cNvSpPr txBox="1"/>
            <p:nvPr/>
          </p:nvSpPr>
          <p:spPr>
            <a:xfrm>
              <a:off x="616543" y="4678288"/>
              <a:ext cx="1900450" cy="1114720"/>
            </a:xfrm>
            <a:prstGeom prst="rect">
              <a:avLst/>
            </a:prstGeom>
            <a:noFill/>
          </p:spPr>
          <p:txBody>
            <a:bodyPr wrap="none" rtlCol="0">
              <a:spAutoFit/>
            </a:bodyPr>
            <a:lstStyle/>
            <a:p>
              <a:pPr algn="ctr"/>
              <a:r>
                <a:rPr lang="en-US" sz="1200" dirty="0"/>
                <a:t>BEHAVIORAL</a:t>
              </a:r>
            </a:p>
            <a:p>
              <a:pPr algn="ctr"/>
              <a:r>
                <a:rPr lang="en-US" sz="1200" dirty="0"/>
                <a:t>PHONE USAGE</a:t>
              </a:r>
            </a:p>
            <a:p>
              <a:pPr algn="ctr"/>
              <a:r>
                <a:rPr lang="en-US" sz="1200" dirty="0"/>
                <a:t>ANALYSIS</a:t>
              </a:r>
            </a:p>
          </p:txBody>
        </p:sp>
        <p:sp>
          <p:nvSpPr>
            <p:cNvPr id="16" name="TextBox 15"/>
            <p:cNvSpPr txBox="1"/>
            <p:nvPr/>
          </p:nvSpPr>
          <p:spPr>
            <a:xfrm>
              <a:off x="237873" y="1531041"/>
              <a:ext cx="2552353" cy="1433211"/>
            </a:xfrm>
            <a:prstGeom prst="rect">
              <a:avLst/>
            </a:prstGeom>
            <a:noFill/>
          </p:spPr>
          <p:txBody>
            <a:bodyPr wrap="none" rtlCol="0">
              <a:spAutoFit/>
            </a:bodyPr>
            <a:lstStyle/>
            <a:p>
              <a:pPr algn="ctr"/>
              <a:r>
                <a:rPr lang="en-US" sz="1200" dirty="0" smtClean="0"/>
                <a:t>TELECOM NETWORK</a:t>
              </a:r>
            </a:p>
            <a:p>
              <a:pPr algn="ctr"/>
              <a:r>
                <a:rPr lang="en-US" sz="1200" dirty="0" smtClean="0"/>
                <a:t>FORENSICS,</a:t>
              </a:r>
            </a:p>
            <a:p>
              <a:pPr algn="ctr"/>
              <a:r>
                <a:rPr lang="en-US" sz="1200" dirty="0" smtClean="0"/>
                <a:t>PHONE </a:t>
              </a:r>
              <a:r>
                <a:rPr lang="en-US" sz="1200" dirty="0"/>
                <a:t>DEVICE</a:t>
              </a:r>
            </a:p>
            <a:p>
              <a:pPr algn="ctr"/>
              <a:r>
                <a:rPr lang="en-US" sz="1200" dirty="0"/>
                <a:t>RECOGNITION </a:t>
              </a:r>
            </a:p>
          </p:txBody>
        </p:sp>
        <p:sp>
          <p:nvSpPr>
            <p:cNvPr id="17" name="TextBox 16"/>
            <p:cNvSpPr txBox="1"/>
            <p:nvPr/>
          </p:nvSpPr>
          <p:spPr>
            <a:xfrm>
              <a:off x="3095180" y="3280293"/>
              <a:ext cx="2294159" cy="690065"/>
            </a:xfrm>
            <a:prstGeom prst="rect">
              <a:avLst/>
            </a:prstGeom>
            <a:noFill/>
          </p:spPr>
          <p:txBody>
            <a:bodyPr wrap="none" rtlCol="0">
              <a:spAutoFit/>
            </a:bodyPr>
            <a:lstStyle/>
            <a:p>
              <a:r>
                <a:rPr lang="en-US" sz="2000" dirty="0" smtClean="0"/>
                <a:t>OneSource</a:t>
              </a:r>
              <a:endParaRPr lang="en-US" sz="2000" dirty="0"/>
            </a:p>
          </p:txBody>
        </p:sp>
      </p:grpSp>
    </p:spTree>
    <p:extLst>
      <p:ext uri="{BB962C8B-B14F-4D97-AF65-F5344CB8AC3E}">
        <p14:creationId xmlns:p14="http://schemas.microsoft.com/office/powerpoint/2010/main" val="34454829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algn="ctr">
              <a:buFontTx/>
              <a:buChar char="-"/>
            </a:pPr>
            <a:r>
              <a:rPr lang="en-US" dirty="0" smtClean="0">
                <a:effectLst/>
              </a:rPr>
              <a:t>California</a:t>
            </a:r>
          </a:p>
          <a:p>
            <a:pPr algn="ctr">
              <a:buFontTx/>
              <a:buChar char="-"/>
            </a:pPr>
            <a:r>
              <a:rPr lang="en-US" dirty="0" err="1" smtClean="0">
                <a:effectLst/>
              </a:rPr>
              <a:t>Illionois</a:t>
            </a:r>
            <a:endParaRPr lang="en-US" dirty="0" smtClean="0">
              <a:effectLst/>
            </a:endParaRPr>
          </a:p>
          <a:p>
            <a:pPr algn="ctr">
              <a:buFontTx/>
              <a:buChar char="-"/>
            </a:pPr>
            <a:r>
              <a:rPr lang="en-US" dirty="0" smtClean="0">
                <a:effectLst/>
              </a:rPr>
              <a:t>GPDR</a:t>
            </a:r>
          </a:p>
          <a:p>
            <a:pPr algn="ctr">
              <a:buFontTx/>
              <a:buChar char="-"/>
            </a:pPr>
            <a:r>
              <a:rPr lang="en-US" dirty="0" smtClean="0">
                <a:effectLst/>
              </a:rPr>
              <a:t>Facebook et al</a:t>
            </a:r>
          </a:p>
          <a:p>
            <a:pPr algn="ctr">
              <a:buFontTx/>
              <a:buChar char="-"/>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27</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smtClean="0"/>
              <a:t>Clayton / Privacy Statement</a:t>
            </a:r>
            <a:endParaRPr lang="en-US" dirty="0"/>
          </a:p>
        </p:txBody>
      </p:sp>
    </p:spTree>
    <p:extLst>
      <p:ext uri="{BB962C8B-B14F-4D97-AF65-F5344CB8AC3E}">
        <p14:creationId xmlns:p14="http://schemas.microsoft.com/office/powerpoint/2010/main" val="32621969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ctr">
              <a:buNone/>
            </a:pPr>
            <a:r>
              <a:rPr lang="en-US" dirty="0" smtClean="0">
                <a:effectLst/>
              </a:rPr>
              <a:t>   </a:t>
            </a:r>
          </a:p>
          <a:p>
            <a:pPr marL="0" indent="0" algn="ctr">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28</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smtClean="0"/>
              <a:t>What are Voiceprints?</a:t>
            </a:r>
            <a:endParaRPr lang="en-US" dirty="0"/>
          </a:p>
        </p:txBody>
      </p:sp>
      <p:grpSp>
        <p:nvGrpSpPr>
          <p:cNvPr id="2" name="Group 1"/>
          <p:cNvGrpSpPr/>
          <p:nvPr/>
        </p:nvGrpSpPr>
        <p:grpSpPr>
          <a:xfrm>
            <a:off x="9344146" y="1079561"/>
            <a:ext cx="1909095" cy="1842156"/>
            <a:chOff x="310509" y="1365920"/>
            <a:chExt cx="4736347" cy="4570276"/>
          </a:xfrm>
        </p:grpSpPr>
        <p:pic>
          <p:nvPicPr>
            <p:cNvPr id="6" name="Picture 5"/>
            <p:cNvPicPr>
              <a:picLocks noChangeAspect="1"/>
            </p:cNvPicPr>
            <p:nvPr/>
          </p:nvPicPr>
          <p:blipFill>
            <a:blip r:embed="rId3"/>
            <a:stretch>
              <a:fillRect/>
            </a:stretch>
          </p:blipFill>
          <p:spPr>
            <a:xfrm>
              <a:off x="310509" y="1365920"/>
              <a:ext cx="4736347" cy="4570276"/>
            </a:xfrm>
            <a:prstGeom prst="rect">
              <a:avLst/>
            </a:prstGeom>
          </p:spPr>
        </p:pic>
        <p:sp>
          <p:nvSpPr>
            <p:cNvPr id="7" name="TextBox 6"/>
            <p:cNvSpPr txBox="1"/>
            <p:nvPr/>
          </p:nvSpPr>
          <p:spPr>
            <a:xfrm>
              <a:off x="1720880" y="3345270"/>
              <a:ext cx="2021225" cy="649038"/>
            </a:xfrm>
            <a:prstGeom prst="rect">
              <a:avLst/>
            </a:prstGeom>
            <a:noFill/>
          </p:spPr>
          <p:txBody>
            <a:bodyPr wrap="none" rtlCol="0">
              <a:spAutoFit/>
            </a:bodyPr>
            <a:lstStyle/>
            <a:p>
              <a:r>
                <a:rPr lang="en-US" sz="1100" dirty="0" smtClean="0"/>
                <a:t>OneSource</a:t>
              </a:r>
              <a:endParaRPr lang="en-US" dirty="0"/>
            </a:p>
          </p:txBody>
        </p:sp>
      </p:grpSp>
      <p:sp>
        <p:nvSpPr>
          <p:cNvPr id="10" name="Google Shape;281;p34"/>
          <p:cNvSpPr txBox="1"/>
          <p:nvPr/>
        </p:nvSpPr>
        <p:spPr>
          <a:xfrm>
            <a:off x="1084763" y="3339663"/>
            <a:ext cx="1519391" cy="27699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000">
                <a:solidFill>
                  <a:srgbClr val="6492FF"/>
                </a:solidFill>
                <a:latin typeface="Montserrat SemiBold"/>
                <a:ea typeface="Montserrat SemiBold"/>
                <a:cs typeface="Montserrat SemiBold"/>
                <a:sym typeface="Montserrat SemiBold"/>
              </a:rPr>
              <a:t>Voice Physiology</a:t>
            </a:r>
            <a:r>
              <a:rPr lang="en-GB" sz="1000" b="1">
                <a:solidFill>
                  <a:schemeClr val="dk1"/>
                </a:solidFill>
                <a:latin typeface="Arial Narrow"/>
                <a:ea typeface="Arial Narrow"/>
                <a:cs typeface="Arial Narrow"/>
                <a:sym typeface="Arial Narrow"/>
              </a:rPr>
              <a:t>  </a:t>
            </a:r>
            <a:endParaRPr sz="1000"/>
          </a:p>
        </p:txBody>
      </p:sp>
      <p:sp>
        <p:nvSpPr>
          <p:cNvPr id="11" name="Google Shape;282;p34"/>
          <p:cNvSpPr txBox="1"/>
          <p:nvPr/>
        </p:nvSpPr>
        <p:spPr>
          <a:xfrm>
            <a:off x="3193599" y="3350696"/>
            <a:ext cx="1263487" cy="276999"/>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None/>
            </a:pPr>
            <a:r>
              <a:rPr lang="en-GB" sz="1000">
                <a:solidFill>
                  <a:srgbClr val="6492FF"/>
                </a:solidFill>
                <a:latin typeface="Montserrat SemiBold"/>
                <a:ea typeface="Montserrat SemiBold"/>
                <a:cs typeface="Montserrat SemiBold"/>
                <a:sym typeface="Montserrat SemiBold"/>
              </a:rPr>
              <a:t>Voice Samples</a:t>
            </a:r>
            <a:endParaRPr sz="1000" b="1">
              <a:solidFill>
                <a:schemeClr val="dk1"/>
              </a:solidFill>
              <a:latin typeface="Arial Narrow"/>
              <a:ea typeface="Arial Narrow"/>
              <a:cs typeface="Arial Narrow"/>
              <a:sym typeface="Arial Narrow"/>
            </a:endParaRPr>
          </a:p>
        </p:txBody>
      </p:sp>
      <p:cxnSp>
        <p:nvCxnSpPr>
          <p:cNvPr id="12" name="Google Shape;283;p34"/>
          <p:cNvCxnSpPr>
            <a:stCxn id="10" idx="3"/>
            <a:endCxn id="11" idx="1"/>
          </p:cNvCxnSpPr>
          <p:nvPr/>
        </p:nvCxnSpPr>
        <p:spPr>
          <a:xfrm>
            <a:off x="2604154" y="3478163"/>
            <a:ext cx="589500" cy="11100"/>
          </a:xfrm>
          <a:prstGeom prst="straightConnector1">
            <a:avLst/>
          </a:prstGeom>
          <a:noFill/>
          <a:ln w="25400" cap="flat" cmpd="sng">
            <a:solidFill>
              <a:srgbClr val="5A32CD"/>
            </a:solidFill>
            <a:prstDash val="solid"/>
            <a:round/>
            <a:headEnd type="none" w="sm" len="sm"/>
            <a:tailEnd type="triangle" w="med" len="med"/>
          </a:ln>
        </p:spPr>
      </p:cxnSp>
      <p:cxnSp>
        <p:nvCxnSpPr>
          <p:cNvPr id="13" name="Google Shape;284;p34"/>
          <p:cNvCxnSpPr>
            <a:stCxn id="11" idx="3"/>
          </p:cNvCxnSpPr>
          <p:nvPr/>
        </p:nvCxnSpPr>
        <p:spPr>
          <a:xfrm>
            <a:off x="4457086" y="3489196"/>
            <a:ext cx="723600" cy="15600"/>
          </a:xfrm>
          <a:prstGeom prst="straightConnector1">
            <a:avLst/>
          </a:prstGeom>
          <a:noFill/>
          <a:ln w="25400" cap="flat" cmpd="sng">
            <a:solidFill>
              <a:srgbClr val="5A32CD"/>
            </a:solidFill>
            <a:prstDash val="solid"/>
            <a:round/>
            <a:headEnd type="none" w="sm" len="sm"/>
            <a:tailEnd type="triangle" w="med" len="med"/>
          </a:ln>
        </p:spPr>
      </p:cxnSp>
      <p:pic>
        <p:nvPicPr>
          <p:cNvPr id="14" name="Google Shape;286;p34" descr="Image result for speech production"/>
          <p:cNvPicPr preferRelativeResize="0"/>
          <p:nvPr/>
        </p:nvPicPr>
        <p:blipFill rotWithShape="1">
          <a:blip r:embed="rId4">
            <a:alphaModFix/>
          </a:blip>
          <a:srcRect l="18578" t="12307" r="16820" b="6596"/>
          <a:stretch/>
        </p:blipFill>
        <p:spPr>
          <a:xfrm>
            <a:off x="951257" y="4123845"/>
            <a:ext cx="1715942" cy="1615564"/>
          </a:xfrm>
          <a:prstGeom prst="rect">
            <a:avLst/>
          </a:prstGeom>
          <a:noFill/>
          <a:ln>
            <a:noFill/>
          </a:ln>
        </p:spPr>
      </p:pic>
      <p:sp>
        <p:nvSpPr>
          <p:cNvPr id="15" name="Google Shape;287;p34"/>
          <p:cNvSpPr txBox="1"/>
          <p:nvPr/>
        </p:nvSpPr>
        <p:spPr>
          <a:xfrm>
            <a:off x="7774803" y="3350697"/>
            <a:ext cx="1209300" cy="4617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None/>
            </a:pPr>
            <a:r>
              <a:rPr lang="en-GB" sz="1000">
                <a:solidFill>
                  <a:srgbClr val="6492FF"/>
                </a:solidFill>
                <a:latin typeface="Montserrat SemiBold"/>
                <a:ea typeface="Montserrat SemiBold"/>
                <a:cs typeface="Montserrat SemiBold"/>
                <a:sym typeface="Montserrat SemiBold"/>
              </a:rPr>
              <a:t>NN Processing</a:t>
            </a:r>
            <a:endParaRPr/>
          </a:p>
        </p:txBody>
      </p:sp>
      <p:grpSp>
        <p:nvGrpSpPr>
          <p:cNvPr id="16" name="Google Shape;288;p34"/>
          <p:cNvGrpSpPr/>
          <p:nvPr/>
        </p:nvGrpSpPr>
        <p:grpSpPr>
          <a:xfrm>
            <a:off x="9187358" y="3560221"/>
            <a:ext cx="2309024" cy="2700740"/>
            <a:chOff x="1331640" y="1232757"/>
            <a:chExt cx="4401823" cy="5148572"/>
          </a:xfrm>
        </p:grpSpPr>
        <p:sp>
          <p:nvSpPr>
            <p:cNvPr id="17" name="Google Shape;289;p34"/>
            <p:cNvSpPr/>
            <p:nvPr/>
          </p:nvSpPr>
          <p:spPr>
            <a:xfrm>
              <a:off x="2063553" y="4437112"/>
              <a:ext cx="71437" cy="71438"/>
            </a:xfrm>
            <a:prstGeom prst="ellipse">
              <a:avLst/>
            </a:prstGeom>
            <a:solidFill>
              <a:srgbClr val="3366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275">
                <a:solidFill>
                  <a:srgbClr val="004D75"/>
                </a:solidFill>
                <a:latin typeface="Verdana"/>
                <a:ea typeface="Verdana"/>
                <a:cs typeface="Verdana"/>
                <a:sym typeface="Verdana"/>
              </a:endParaRPr>
            </a:p>
          </p:txBody>
        </p:sp>
        <p:sp>
          <p:nvSpPr>
            <p:cNvPr id="18" name="Google Shape;290;p34"/>
            <p:cNvSpPr/>
            <p:nvPr/>
          </p:nvSpPr>
          <p:spPr>
            <a:xfrm>
              <a:off x="2063553" y="3969061"/>
              <a:ext cx="71437" cy="71437"/>
            </a:xfrm>
            <a:prstGeom prst="ellipse">
              <a:avLst/>
            </a:prstGeom>
            <a:solidFill>
              <a:srgbClr val="3366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275">
                <a:solidFill>
                  <a:srgbClr val="004D75"/>
                </a:solidFill>
                <a:latin typeface="Verdana"/>
                <a:ea typeface="Verdana"/>
                <a:cs typeface="Verdana"/>
                <a:sym typeface="Verdana"/>
              </a:endParaRPr>
            </a:p>
          </p:txBody>
        </p:sp>
        <p:sp>
          <p:nvSpPr>
            <p:cNvPr id="19" name="Google Shape;291;p34"/>
            <p:cNvSpPr/>
            <p:nvPr/>
          </p:nvSpPr>
          <p:spPr>
            <a:xfrm>
              <a:off x="2063553" y="4185085"/>
              <a:ext cx="71437" cy="71437"/>
            </a:xfrm>
            <a:prstGeom prst="ellipse">
              <a:avLst/>
            </a:prstGeom>
            <a:solidFill>
              <a:srgbClr val="3366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275">
                <a:solidFill>
                  <a:srgbClr val="004D75"/>
                </a:solidFill>
                <a:latin typeface="Verdana"/>
                <a:ea typeface="Verdana"/>
                <a:cs typeface="Verdana"/>
                <a:sym typeface="Verdana"/>
              </a:endParaRPr>
            </a:p>
          </p:txBody>
        </p:sp>
        <p:sp>
          <p:nvSpPr>
            <p:cNvPr id="20" name="Google Shape;292;p34"/>
            <p:cNvSpPr/>
            <p:nvPr/>
          </p:nvSpPr>
          <p:spPr>
            <a:xfrm>
              <a:off x="2063553" y="4689140"/>
              <a:ext cx="71437" cy="71438"/>
            </a:xfrm>
            <a:prstGeom prst="ellipse">
              <a:avLst/>
            </a:prstGeom>
            <a:solidFill>
              <a:srgbClr val="3366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275">
                <a:solidFill>
                  <a:srgbClr val="004D75"/>
                </a:solidFill>
                <a:latin typeface="Verdana"/>
                <a:ea typeface="Verdana"/>
                <a:cs typeface="Verdana"/>
                <a:sym typeface="Verdana"/>
              </a:endParaRPr>
            </a:p>
          </p:txBody>
        </p:sp>
        <p:sp>
          <p:nvSpPr>
            <p:cNvPr id="21" name="Google Shape;293;p34"/>
            <p:cNvSpPr/>
            <p:nvPr/>
          </p:nvSpPr>
          <p:spPr>
            <a:xfrm>
              <a:off x="3058504" y="3536813"/>
              <a:ext cx="2674959" cy="576263"/>
            </a:xfrm>
            <a:prstGeom prst="ellipse">
              <a:avLst/>
            </a:prstGeom>
            <a:solidFill>
              <a:srgbClr val="00FF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138" dirty="0">
                  <a:solidFill>
                    <a:srgbClr val="004D75"/>
                  </a:solidFill>
                  <a:latin typeface="Verdana"/>
                  <a:ea typeface="Verdana"/>
                  <a:cs typeface="Verdana"/>
                  <a:sym typeface="Verdana"/>
                </a:rPr>
                <a:t>“</a:t>
              </a:r>
              <a:r>
                <a:rPr lang="en-GB" sz="1138" dirty="0" err="1">
                  <a:solidFill>
                    <a:srgbClr val="004D75"/>
                  </a:solidFill>
                  <a:latin typeface="Verdana"/>
                  <a:ea typeface="Verdana"/>
                  <a:cs typeface="Verdana"/>
                  <a:sym typeface="Verdana"/>
                </a:rPr>
                <a:t>voicekey</a:t>
              </a:r>
              <a:r>
                <a:rPr lang="en-GB" sz="1138" dirty="0">
                  <a:solidFill>
                    <a:srgbClr val="004D75"/>
                  </a:solidFill>
                  <a:latin typeface="Verdana"/>
                  <a:ea typeface="Verdana"/>
                  <a:cs typeface="Verdana"/>
                  <a:sym typeface="Verdana"/>
                </a:rPr>
                <a:t>”</a:t>
              </a:r>
              <a:endParaRPr dirty="0"/>
            </a:p>
          </p:txBody>
        </p:sp>
        <p:sp>
          <p:nvSpPr>
            <p:cNvPr id="22" name="Google Shape;294;p34"/>
            <p:cNvSpPr/>
            <p:nvPr/>
          </p:nvSpPr>
          <p:spPr>
            <a:xfrm>
              <a:off x="2063553" y="4941738"/>
              <a:ext cx="71437" cy="71438"/>
            </a:xfrm>
            <a:prstGeom prst="ellipse">
              <a:avLst/>
            </a:prstGeom>
            <a:solidFill>
              <a:srgbClr val="3366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275">
                <a:solidFill>
                  <a:srgbClr val="004D75"/>
                </a:solidFill>
                <a:latin typeface="Verdana"/>
                <a:ea typeface="Verdana"/>
                <a:cs typeface="Verdana"/>
                <a:sym typeface="Verdana"/>
              </a:endParaRPr>
            </a:p>
          </p:txBody>
        </p:sp>
        <p:cxnSp>
          <p:nvCxnSpPr>
            <p:cNvPr id="23" name="Google Shape;295;p34"/>
            <p:cNvCxnSpPr>
              <a:endCxn id="21" idx="0"/>
            </p:cNvCxnSpPr>
            <p:nvPr/>
          </p:nvCxnSpPr>
          <p:spPr>
            <a:xfrm>
              <a:off x="2694992" y="2262714"/>
              <a:ext cx="1700992" cy="1274100"/>
            </a:xfrm>
            <a:prstGeom prst="curvedConnector2">
              <a:avLst/>
            </a:prstGeom>
            <a:solidFill>
              <a:schemeClr val="lt2"/>
            </a:solidFill>
            <a:ln w="12700" cap="flat" cmpd="sng">
              <a:solidFill>
                <a:srgbClr val="9C9B9F"/>
              </a:solidFill>
              <a:prstDash val="solid"/>
              <a:round/>
              <a:headEnd type="none" w="sm" len="sm"/>
              <a:tailEnd type="triangle" w="med" len="med"/>
            </a:ln>
          </p:spPr>
        </p:cxnSp>
        <p:cxnSp>
          <p:nvCxnSpPr>
            <p:cNvPr id="24" name="Google Shape;296;p34"/>
            <p:cNvCxnSpPr>
              <a:endCxn id="21" idx="1"/>
            </p:cNvCxnSpPr>
            <p:nvPr/>
          </p:nvCxnSpPr>
          <p:spPr>
            <a:xfrm>
              <a:off x="2694574" y="2983106"/>
              <a:ext cx="755668" cy="638099"/>
            </a:xfrm>
            <a:prstGeom prst="curvedConnector2">
              <a:avLst/>
            </a:prstGeom>
            <a:solidFill>
              <a:schemeClr val="lt2"/>
            </a:solidFill>
            <a:ln w="12700" cap="flat" cmpd="sng">
              <a:solidFill>
                <a:srgbClr val="9C9B9F"/>
              </a:solidFill>
              <a:prstDash val="solid"/>
              <a:round/>
              <a:headEnd type="none" w="sm" len="sm"/>
              <a:tailEnd type="triangle" w="med" len="med"/>
            </a:ln>
          </p:spPr>
        </p:cxnSp>
        <p:cxnSp>
          <p:nvCxnSpPr>
            <p:cNvPr id="25" name="Google Shape;297;p34"/>
            <p:cNvCxnSpPr>
              <a:endCxn id="21" idx="4"/>
            </p:cNvCxnSpPr>
            <p:nvPr/>
          </p:nvCxnSpPr>
          <p:spPr>
            <a:xfrm flipV="1">
              <a:off x="2771791" y="4113076"/>
              <a:ext cx="1624193" cy="1274105"/>
            </a:xfrm>
            <a:prstGeom prst="curvedConnector2">
              <a:avLst/>
            </a:prstGeom>
            <a:solidFill>
              <a:schemeClr val="lt2"/>
            </a:solidFill>
            <a:ln w="12700" cap="flat" cmpd="sng">
              <a:solidFill>
                <a:srgbClr val="9C9B9F"/>
              </a:solidFill>
              <a:prstDash val="solid"/>
              <a:round/>
              <a:headEnd type="none" w="sm" len="sm"/>
              <a:tailEnd type="triangle" w="med" len="med"/>
            </a:ln>
          </p:spPr>
        </p:cxnSp>
        <p:pic>
          <p:nvPicPr>
            <p:cNvPr id="26" name="Google Shape;298;p34"/>
            <p:cNvPicPr preferRelativeResize="0"/>
            <p:nvPr/>
          </p:nvPicPr>
          <p:blipFill rotWithShape="1">
            <a:blip r:embed="rId5">
              <a:alphaModFix/>
            </a:blip>
            <a:srcRect/>
            <a:stretch/>
          </p:blipFill>
          <p:spPr>
            <a:xfrm>
              <a:off x="1331640" y="1232757"/>
              <a:ext cx="1524000" cy="1285875"/>
            </a:xfrm>
            <a:prstGeom prst="rect">
              <a:avLst/>
            </a:prstGeom>
            <a:noFill/>
            <a:ln>
              <a:noFill/>
            </a:ln>
          </p:spPr>
        </p:pic>
        <p:pic>
          <p:nvPicPr>
            <p:cNvPr id="27" name="Google Shape;299;p34"/>
            <p:cNvPicPr preferRelativeResize="0"/>
            <p:nvPr/>
          </p:nvPicPr>
          <p:blipFill rotWithShape="1">
            <a:blip r:embed="rId5">
              <a:alphaModFix/>
            </a:blip>
            <a:srcRect/>
            <a:stretch/>
          </p:blipFill>
          <p:spPr>
            <a:xfrm>
              <a:off x="1331640" y="2672917"/>
              <a:ext cx="1524000" cy="1285875"/>
            </a:xfrm>
            <a:prstGeom prst="rect">
              <a:avLst/>
            </a:prstGeom>
            <a:noFill/>
            <a:ln>
              <a:noFill/>
            </a:ln>
          </p:spPr>
        </p:pic>
        <p:pic>
          <p:nvPicPr>
            <p:cNvPr id="28" name="Google Shape;300;p34"/>
            <p:cNvPicPr preferRelativeResize="0"/>
            <p:nvPr/>
          </p:nvPicPr>
          <p:blipFill rotWithShape="1">
            <a:blip r:embed="rId5">
              <a:alphaModFix/>
            </a:blip>
            <a:srcRect/>
            <a:stretch/>
          </p:blipFill>
          <p:spPr>
            <a:xfrm>
              <a:off x="1367644" y="5095454"/>
              <a:ext cx="1524000" cy="1285875"/>
            </a:xfrm>
            <a:prstGeom prst="rect">
              <a:avLst/>
            </a:prstGeom>
            <a:noFill/>
            <a:ln>
              <a:noFill/>
            </a:ln>
          </p:spPr>
        </p:pic>
        <p:cxnSp>
          <p:nvCxnSpPr>
            <p:cNvPr id="29" name="Google Shape;301;p34"/>
            <p:cNvCxnSpPr>
              <a:endCxn id="21" idx="6"/>
            </p:cNvCxnSpPr>
            <p:nvPr/>
          </p:nvCxnSpPr>
          <p:spPr>
            <a:xfrm flipV="1">
              <a:off x="4907868" y="3824946"/>
              <a:ext cx="825595" cy="133800"/>
            </a:xfrm>
            <a:prstGeom prst="straightConnector1">
              <a:avLst/>
            </a:prstGeom>
            <a:solidFill>
              <a:schemeClr val="lt2"/>
            </a:solidFill>
            <a:ln w="12700" cap="flat" cmpd="sng">
              <a:solidFill>
                <a:srgbClr val="9C9B9F"/>
              </a:solidFill>
              <a:prstDash val="solid"/>
              <a:round/>
              <a:headEnd type="none" w="sm" len="sm"/>
              <a:tailEnd type="none" w="sm" len="sm"/>
            </a:ln>
          </p:spPr>
        </p:cxnSp>
      </p:grpSp>
      <p:sp>
        <p:nvSpPr>
          <p:cNvPr id="30" name="Google Shape;302;p34"/>
          <p:cNvSpPr txBox="1"/>
          <p:nvPr/>
        </p:nvSpPr>
        <p:spPr>
          <a:xfrm>
            <a:off x="5028304" y="4538726"/>
            <a:ext cx="1298550" cy="121821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813">
                <a:solidFill>
                  <a:srgbClr val="004D75"/>
                </a:solidFill>
                <a:latin typeface="Courier"/>
                <a:ea typeface="Courier"/>
                <a:cs typeface="Courier"/>
                <a:sym typeface="Courier"/>
              </a:rPr>
              <a:t>Three  20  68</a:t>
            </a:r>
            <a:endParaRPr/>
          </a:p>
          <a:p>
            <a:pPr marL="0" marR="0" lvl="0" indent="0" algn="ctr" rtl="0">
              <a:spcBef>
                <a:spcPts val="0"/>
              </a:spcBef>
              <a:spcAft>
                <a:spcPts val="0"/>
              </a:spcAft>
              <a:buNone/>
            </a:pPr>
            <a:r>
              <a:rPr lang="en-GB" sz="813">
                <a:solidFill>
                  <a:srgbClr val="004D75"/>
                </a:solidFill>
                <a:latin typeface="Courier"/>
                <a:ea typeface="Courier"/>
                <a:cs typeface="Courier"/>
                <a:sym typeface="Courier"/>
              </a:rPr>
              <a:t>Four  131 186</a:t>
            </a:r>
            <a:endParaRPr/>
          </a:p>
          <a:p>
            <a:pPr marL="0" marR="0" lvl="0" indent="0" algn="ctr" rtl="0">
              <a:spcBef>
                <a:spcPts val="0"/>
              </a:spcBef>
              <a:spcAft>
                <a:spcPts val="0"/>
              </a:spcAft>
              <a:buNone/>
            </a:pPr>
            <a:r>
              <a:rPr lang="en-GB" sz="813">
                <a:solidFill>
                  <a:srgbClr val="004D75"/>
                </a:solidFill>
                <a:latin typeface="Courier"/>
                <a:ea typeface="Courier"/>
                <a:cs typeface="Courier"/>
                <a:sym typeface="Courier"/>
              </a:rPr>
              <a:t>Eight 235 263</a:t>
            </a:r>
            <a:endParaRPr/>
          </a:p>
          <a:p>
            <a:pPr marL="0" marR="0" lvl="0" indent="0" algn="ctr" rtl="0">
              <a:spcBef>
                <a:spcPts val="0"/>
              </a:spcBef>
              <a:spcAft>
                <a:spcPts val="0"/>
              </a:spcAft>
              <a:buNone/>
            </a:pPr>
            <a:r>
              <a:rPr lang="en-GB" sz="813">
                <a:solidFill>
                  <a:srgbClr val="004D75"/>
                </a:solidFill>
                <a:latin typeface="Courier"/>
                <a:ea typeface="Courier"/>
                <a:cs typeface="Courier"/>
                <a:sym typeface="Courier"/>
              </a:rPr>
              <a:t>Nine  352 402 </a:t>
            </a:r>
            <a:endParaRPr/>
          </a:p>
          <a:p>
            <a:pPr marL="0" marR="0" lvl="0" indent="0" algn="ctr" rtl="0">
              <a:spcBef>
                <a:spcPts val="0"/>
              </a:spcBef>
              <a:spcAft>
                <a:spcPts val="0"/>
              </a:spcAft>
              <a:buNone/>
            </a:pPr>
            <a:r>
              <a:rPr lang="en-GB" sz="813">
                <a:solidFill>
                  <a:srgbClr val="004D75"/>
                </a:solidFill>
                <a:latin typeface="Courier"/>
                <a:ea typeface="Courier"/>
                <a:cs typeface="Courier"/>
                <a:sym typeface="Courier"/>
              </a:rPr>
              <a:t>Five  462 511</a:t>
            </a:r>
            <a:endParaRPr/>
          </a:p>
          <a:p>
            <a:pPr marL="0" marR="0" lvl="0" indent="0" algn="ctr" rtl="0">
              <a:spcBef>
                <a:spcPts val="0"/>
              </a:spcBef>
              <a:spcAft>
                <a:spcPts val="0"/>
              </a:spcAft>
              <a:buNone/>
            </a:pPr>
            <a:r>
              <a:rPr lang="en-GB" sz="813">
                <a:solidFill>
                  <a:srgbClr val="004D75"/>
                </a:solidFill>
                <a:latin typeface="Courier"/>
                <a:ea typeface="Courier"/>
                <a:cs typeface="Courier"/>
                <a:sym typeface="Courier"/>
              </a:rPr>
              <a:t>Six   591 617</a:t>
            </a:r>
            <a:endParaRPr/>
          </a:p>
          <a:p>
            <a:pPr marL="0" marR="0" lvl="0" indent="0" algn="ctr" rtl="0">
              <a:spcBef>
                <a:spcPts val="0"/>
              </a:spcBef>
              <a:spcAft>
                <a:spcPts val="0"/>
              </a:spcAft>
              <a:buNone/>
            </a:pPr>
            <a:r>
              <a:rPr lang="en-GB" sz="813">
                <a:solidFill>
                  <a:srgbClr val="004D75"/>
                </a:solidFill>
                <a:latin typeface="Courier"/>
                <a:ea typeface="Courier"/>
                <a:cs typeface="Courier"/>
                <a:sym typeface="Courier"/>
              </a:rPr>
              <a:t>Seven 703 749</a:t>
            </a:r>
            <a:endParaRPr/>
          </a:p>
          <a:p>
            <a:pPr marL="0" marR="0" lvl="0" indent="0" algn="ctr" rtl="0">
              <a:spcBef>
                <a:spcPts val="0"/>
              </a:spcBef>
              <a:spcAft>
                <a:spcPts val="0"/>
              </a:spcAft>
              <a:buNone/>
            </a:pPr>
            <a:r>
              <a:rPr lang="en-GB" sz="813">
                <a:solidFill>
                  <a:srgbClr val="004D75"/>
                </a:solidFill>
                <a:latin typeface="Courier"/>
                <a:ea typeface="Courier"/>
                <a:cs typeface="Courier"/>
                <a:sym typeface="Courier"/>
              </a:rPr>
              <a:t>Two   802 831</a:t>
            </a:r>
            <a:endParaRPr/>
          </a:p>
          <a:p>
            <a:pPr marL="0" marR="0" lvl="0" indent="0" algn="ctr" rtl="0">
              <a:spcBef>
                <a:spcPts val="0"/>
              </a:spcBef>
              <a:spcAft>
                <a:spcPts val="0"/>
              </a:spcAft>
              <a:buNone/>
            </a:pPr>
            <a:r>
              <a:rPr lang="en-GB" sz="813">
                <a:solidFill>
                  <a:srgbClr val="004D75"/>
                </a:solidFill>
                <a:latin typeface="Courier"/>
                <a:ea typeface="Courier"/>
                <a:cs typeface="Courier"/>
                <a:sym typeface="Courier"/>
              </a:rPr>
              <a:t>One   916 967</a:t>
            </a:r>
            <a:endParaRPr/>
          </a:p>
        </p:txBody>
      </p:sp>
      <p:sp>
        <p:nvSpPr>
          <p:cNvPr id="31" name="Google Shape;303;p34"/>
          <p:cNvSpPr/>
          <p:nvPr/>
        </p:nvSpPr>
        <p:spPr>
          <a:xfrm>
            <a:off x="5002643" y="3994206"/>
            <a:ext cx="1013311" cy="525745"/>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787" dirty="0">
              <a:solidFill>
                <a:srgbClr val="004D75"/>
              </a:solidFill>
              <a:latin typeface="Verdana"/>
              <a:ea typeface="Verdana"/>
              <a:cs typeface="Verdana"/>
              <a:sym typeface="Verdana"/>
            </a:endParaRPr>
          </a:p>
          <a:p>
            <a:pPr marL="0" marR="0" lvl="0" indent="0" algn="ctr" rtl="0">
              <a:spcBef>
                <a:spcPts val="0"/>
              </a:spcBef>
              <a:spcAft>
                <a:spcPts val="0"/>
              </a:spcAft>
              <a:buNone/>
            </a:pPr>
            <a:r>
              <a:rPr lang="en-GB" sz="1300" dirty="0">
                <a:solidFill>
                  <a:schemeClr val="lt1"/>
                </a:solidFill>
                <a:latin typeface="Verdana"/>
                <a:ea typeface="Verdana"/>
                <a:cs typeface="Verdana"/>
                <a:sym typeface="Verdana"/>
              </a:rPr>
              <a:t>Phoneme </a:t>
            </a:r>
            <a:endParaRPr dirty="0"/>
          </a:p>
          <a:p>
            <a:pPr marL="0" marR="0" lvl="0" indent="0" algn="ctr" rtl="0">
              <a:spcBef>
                <a:spcPts val="0"/>
              </a:spcBef>
              <a:spcAft>
                <a:spcPts val="0"/>
              </a:spcAft>
              <a:buNone/>
            </a:pPr>
            <a:r>
              <a:rPr lang="en-GB" sz="1300" dirty="0">
                <a:solidFill>
                  <a:schemeClr val="lt1"/>
                </a:solidFill>
                <a:latin typeface="Verdana"/>
                <a:ea typeface="Verdana"/>
                <a:cs typeface="Verdana"/>
                <a:sym typeface="Verdana"/>
              </a:rPr>
              <a:t>alignment</a:t>
            </a:r>
            <a:endParaRPr dirty="0"/>
          </a:p>
          <a:p>
            <a:pPr marL="0" marR="0" lvl="0" indent="0" algn="ctr" rtl="0">
              <a:spcBef>
                <a:spcPts val="0"/>
              </a:spcBef>
              <a:spcAft>
                <a:spcPts val="0"/>
              </a:spcAft>
              <a:buNone/>
            </a:pPr>
            <a:endParaRPr sz="2275" dirty="0">
              <a:solidFill>
                <a:srgbClr val="004D75"/>
              </a:solidFill>
              <a:latin typeface="Verdana"/>
              <a:ea typeface="Verdana"/>
              <a:cs typeface="Verdana"/>
              <a:sym typeface="Verdana"/>
            </a:endParaRPr>
          </a:p>
        </p:txBody>
      </p:sp>
      <p:pic>
        <p:nvPicPr>
          <p:cNvPr id="32" name="Google Shape;304;p34"/>
          <p:cNvPicPr preferRelativeResize="0"/>
          <p:nvPr/>
        </p:nvPicPr>
        <p:blipFill rotWithShape="1">
          <a:blip r:embed="rId6">
            <a:alphaModFix/>
          </a:blip>
          <a:srcRect/>
          <a:stretch/>
        </p:blipFill>
        <p:spPr>
          <a:xfrm>
            <a:off x="7261788" y="4571297"/>
            <a:ext cx="130034" cy="1079864"/>
          </a:xfrm>
          <a:prstGeom prst="rect">
            <a:avLst/>
          </a:prstGeom>
          <a:noFill/>
          <a:ln>
            <a:noFill/>
          </a:ln>
        </p:spPr>
      </p:pic>
      <p:pic>
        <p:nvPicPr>
          <p:cNvPr id="33" name="Google Shape;305;p34"/>
          <p:cNvPicPr preferRelativeResize="0"/>
          <p:nvPr/>
        </p:nvPicPr>
        <p:blipFill rotWithShape="1">
          <a:blip r:embed="rId6">
            <a:alphaModFix/>
          </a:blip>
          <a:srcRect/>
          <a:stretch/>
        </p:blipFill>
        <p:spPr>
          <a:xfrm>
            <a:off x="7119204" y="4570613"/>
            <a:ext cx="130034" cy="1079864"/>
          </a:xfrm>
          <a:prstGeom prst="rect">
            <a:avLst/>
          </a:prstGeom>
          <a:noFill/>
          <a:ln>
            <a:noFill/>
          </a:ln>
        </p:spPr>
      </p:pic>
      <p:pic>
        <p:nvPicPr>
          <p:cNvPr id="34" name="Google Shape;306;p34"/>
          <p:cNvPicPr preferRelativeResize="0"/>
          <p:nvPr/>
        </p:nvPicPr>
        <p:blipFill rotWithShape="1">
          <a:blip r:embed="rId6">
            <a:alphaModFix/>
          </a:blip>
          <a:srcRect/>
          <a:stretch/>
        </p:blipFill>
        <p:spPr>
          <a:xfrm>
            <a:off x="6976620" y="4570613"/>
            <a:ext cx="130034" cy="1079864"/>
          </a:xfrm>
          <a:prstGeom prst="rect">
            <a:avLst/>
          </a:prstGeom>
          <a:noFill/>
          <a:ln>
            <a:noFill/>
          </a:ln>
        </p:spPr>
      </p:pic>
      <p:pic>
        <p:nvPicPr>
          <p:cNvPr id="35" name="Google Shape;307;p34"/>
          <p:cNvPicPr preferRelativeResize="0"/>
          <p:nvPr/>
        </p:nvPicPr>
        <p:blipFill rotWithShape="1">
          <a:blip r:embed="rId6">
            <a:alphaModFix/>
          </a:blip>
          <a:srcRect/>
          <a:stretch/>
        </p:blipFill>
        <p:spPr>
          <a:xfrm>
            <a:off x="6827643" y="4570613"/>
            <a:ext cx="130034" cy="1079864"/>
          </a:xfrm>
          <a:prstGeom prst="rect">
            <a:avLst/>
          </a:prstGeom>
          <a:noFill/>
          <a:ln>
            <a:noFill/>
          </a:ln>
        </p:spPr>
      </p:pic>
      <p:pic>
        <p:nvPicPr>
          <p:cNvPr id="36" name="Google Shape;308;p34"/>
          <p:cNvPicPr preferRelativeResize="0"/>
          <p:nvPr/>
        </p:nvPicPr>
        <p:blipFill rotWithShape="1">
          <a:blip r:embed="rId6">
            <a:alphaModFix/>
          </a:blip>
          <a:srcRect/>
          <a:stretch/>
        </p:blipFill>
        <p:spPr>
          <a:xfrm>
            <a:off x="6685058" y="4570613"/>
            <a:ext cx="130034" cy="1079864"/>
          </a:xfrm>
          <a:prstGeom prst="rect">
            <a:avLst/>
          </a:prstGeom>
          <a:noFill/>
          <a:ln>
            <a:noFill/>
          </a:ln>
        </p:spPr>
      </p:pic>
      <p:pic>
        <p:nvPicPr>
          <p:cNvPr id="37" name="Google Shape;309;p34"/>
          <p:cNvPicPr preferRelativeResize="0"/>
          <p:nvPr/>
        </p:nvPicPr>
        <p:blipFill rotWithShape="1">
          <a:blip r:embed="rId6">
            <a:alphaModFix/>
          </a:blip>
          <a:srcRect/>
          <a:stretch/>
        </p:blipFill>
        <p:spPr>
          <a:xfrm>
            <a:off x="6542474" y="4570613"/>
            <a:ext cx="130034" cy="1079864"/>
          </a:xfrm>
          <a:prstGeom prst="rect">
            <a:avLst/>
          </a:prstGeom>
          <a:noFill/>
          <a:ln>
            <a:noFill/>
          </a:ln>
        </p:spPr>
      </p:pic>
      <p:pic>
        <p:nvPicPr>
          <p:cNvPr id="38" name="Google Shape;310;p34"/>
          <p:cNvPicPr preferRelativeResize="0"/>
          <p:nvPr/>
        </p:nvPicPr>
        <p:blipFill rotWithShape="1">
          <a:blip r:embed="rId6">
            <a:alphaModFix/>
          </a:blip>
          <a:srcRect/>
          <a:stretch/>
        </p:blipFill>
        <p:spPr>
          <a:xfrm>
            <a:off x="6399890" y="4570613"/>
            <a:ext cx="130034" cy="1079864"/>
          </a:xfrm>
          <a:prstGeom prst="rect">
            <a:avLst/>
          </a:prstGeom>
          <a:noFill/>
          <a:ln>
            <a:noFill/>
          </a:ln>
        </p:spPr>
      </p:pic>
      <p:pic>
        <p:nvPicPr>
          <p:cNvPr id="39" name="Google Shape;311;p34"/>
          <p:cNvPicPr preferRelativeResize="0"/>
          <p:nvPr/>
        </p:nvPicPr>
        <p:blipFill rotWithShape="1">
          <a:blip r:embed="rId6">
            <a:alphaModFix/>
          </a:blip>
          <a:srcRect/>
          <a:stretch/>
        </p:blipFill>
        <p:spPr>
          <a:xfrm>
            <a:off x="6257306" y="4570613"/>
            <a:ext cx="130034" cy="1079864"/>
          </a:xfrm>
          <a:prstGeom prst="rect">
            <a:avLst/>
          </a:prstGeom>
          <a:noFill/>
          <a:ln>
            <a:noFill/>
          </a:ln>
        </p:spPr>
      </p:pic>
      <p:pic>
        <p:nvPicPr>
          <p:cNvPr id="40" name="Google Shape;312;p34"/>
          <p:cNvPicPr preferRelativeResize="0"/>
          <p:nvPr/>
        </p:nvPicPr>
        <p:blipFill rotWithShape="1">
          <a:blip r:embed="rId6">
            <a:alphaModFix/>
          </a:blip>
          <a:srcRect/>
          <a:stretch/>
        </p:blipFill>
        <p:spPr>
          <a:xfrm>
            <a:off x="6114722" y="4570613"/>
            <a:ext cx="130034" cy="1079864"/>
          </a:xfrm>
          <a:prstGeom prst="rect">
            <a:avLst/>
          </a:prstGeom>
          <a:noFill/>
          <a:ln>
            <a:noFill/>
          </a:ln>
        </p:spPr>
      </p:pic>
      <p:sp>
        <p:nvSpPr>
          <p:cNvPr id="41" name="Google Shape;313;p34"/>
          <p:cNvSpPr/>
          <p:nvPr/>
        </p:nvSpPr>
        <p:spPr>
          <a:xfrm>
            <a:off x="6051452" y="3994207"/>
            <a:ext cx="1367441" cy="525744"/>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787" dirty="0">
              <a:solidFill>
                <a:srgbClr val="004D75"/>
              </a:solidFill>
              <a:latin typeface="Verdana"/>
              <a:ea typeface="Verdana"/>
              <a:cs typeface="Verdana"/>
              <a:sym typeface="Verdana"/>
            </a:endParaRPr>
          </a:p>
          <a:p>
            <a:pPr marL="0" marR="0" lvl="0" indent="0" algn="ctr" rtl="0">
              <a:spcBef>
                <a:spcPts val="0"/>
              </a:spcBef>
              <a:spcAft>
                <a:spcPts val="0"/>
              </a:spcAft>
              <a:buNone/>
            </a:pPr>
            <a:r>
              <a:rPr lang="en-GB" sz="1300" dirty="0">
                <a:solidFill>
                  <a:schemeClr val="lt1"/>
                </a:solidFill>
                <a:latin typeface="Verdana"/>
                <a:ea typeface="Verdana"/>
                <a:cs typeface="Verdana"/>
                <a:sym typeface="Verdana"/>
              </a:rPr>
              <a:t>Feature </a:t>
            </a:r>
            <a:endParaRPr dirty="0"/>
          </a:p>
          <a:p>
            <a:pPr marL="0" marR="0" lvl="0" indent="0" algn="ctr" rtl="0">
              <a:spcBef>
                <a:spcPts val="0"/>
              </a:spcBef>
              <a:spcAft>
                <a:spcPts val="0"/>
              </a:spcAft>
              <a:buNone/>
            </a:pPr>
            <a:r>
              <a:rPr lang="en-GB" sz="1300" dirty="0">
                <a:solidFill>
                  <a:schemeClr val="lt1"/>
                </a:solidFill>
                <a:latin typeface="Verdana"/>
                <a:ea typeface="Verdana"/>
                <a:cs typeface="Verdana"/>
                <a:sym typeface="Verdana"/>
              </a:rPr>
              <a:t>extraction</a:t>
            </a:r>
            <a:endParaRPr dirty="0"/>
          </a:p>
          <a:p>
            <a:pPr marL="0" marR="0" lvl="0" indent="0" algn="ctr" rtl="0">
              <a:spcBef>
                <a:spcPts val="0"/>
              </a:spcBef>
              <a:spcAft>
                <a:spcPts val="0"/>
              </a:spcAft>
              <a:buNone/>
            </a:pPr>
            <a:endParaRPr sz="2275" dirty="0">
              <a:solidFill>
                <a:srgbClr val="004D75"/>
              </a:solidFill>
              <a:latin typeface="Verdana"/>
              <a:ea typeface="Verdana"/>
              <a:cs typeface="Verdana"/>
              <a:sym typeface="Verdana"/>
            </a:endParaRPr>
          </a:p>
        </p:txBody>
      </p:sp>
      <p:pic>
        <p:nvPicPr>
          <p:cNvPr id="42" name="Google Shape;314;p34"/>
          <p:cNvPicPr preferRelativeResize="0"/>
          <p:nvPr/>
        </p:nvPicPr>
        <p:blipFill rotWithShape="1">
          <a:blip r:embed="rId7">
            <a:alphaModFix/>
          </a:blip>
          <a:srcRect/>
          <a:stretch/>
        </p:blipFill>
        <p:spPr>
          <a:xfrm>
            <a:off x="3147580" y="4122432"/>
            <a:ext cx="1370588" cy="300662"/>
          </a:xfrm>
          <a:prstGeom prst="rect">
            <a:avLst/>
          </a:prstGeom>
          <a:noFill/>
          <a:ln>
            <a:noFill/>
          </a:ln>
        </p:spPr>
      </p:pic>
      <p:pic>
        <p:nvPicPr>
          <p:cNvPr id="43" name="Google Shape;315;p34"/>
          <p:cNvPicPr preferRelativeResize="0"/>
          <p:nvPr/>
        </p:nvPicPr>
        <p:blipFill rotWithShape="1">
          <a:blip r:embed="rId7">
            <a:alphaModFix/>
          </a:blip>
          <a:srcRect/>
          <a:stretch/>
        </p:blipFill>
        <p:spPr>
          <a:xfrm>
            <a:off x="3147580" y="4588547"/>
            <a:ext cx="1370588" cy="300662"/>
          </a:xfrm>
          <a:prstGeom prst="rect">
            <a:avLst/>
          </a:prstGeom>
          <a:noFill/>
          <a:ln>
            <a:noFill/>
          </a:ln>
        </p:spPr>
      </p:pic>
      <p:pic>
        <p:nvPicPr>
          <p:cNvPr id="44" name="Google Shape;316;p34"/>
          <p:cNvPicPr preferRelativeResize="0"/>
          <p:nvPr/>
        </p:nvPicPr>
        <p:blipFill rotWithShape="1">
          <a:blip r:embed="rId7">
            <a:alphaModFix/>
          </a:blip>
          <a:srcRect/>
          <a:stretch/>
        </p:blipFill>
        <p:spPr>
          <a:xfrm>
            <a:off x="3165403" y="5059702"/>
            <a:ext cx="1370588" cy="300662"/>
          </a:xfrm>
          <a:prstGeom prst="rect">
            <a:avLst/>
          </a:prstGeom>
          <a:noFill/>
          <a:ln>
            <a:noFill/>
          </a:ln>
        </p:spPr>
      </p:pic>
      <p:sp>
        <p:nvSpPr>
          <p:cNvPr id="45" name="Google Shape;317;p34"/>
          <p:cNvSpPr txBox="1"/>
          <p:nvPr/>
        </p:nvSpPr>
        <p:spPr>
          <a:xfrm>
            <a:off x="9180331" y="3339663"/>
            <a:ext cx="923280" cy="276999"/>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None/>
            </a:pPr>
            <a:r>
              <a:rPr lang="en-GB" sz="1000">
                <a:solidFill>
                  <a:srgbClr val="6492FF"/>
                </a:solidFill>
                <a:latin typeface="Montserrat SemiBold"/>
                <a:ea typeface="Montserrat SemiBold"/>
                <a:cs typeface="Montserrat SemiBold"/>
                <a:sym typeface="Montserrat SemiBold"/>
              </a:rPr>
              <a:t>Voicekey</a:t>
            </a:r>
            <a:endParaRPr/>
          </a:p>
        </p:txBody>
      </p:sp>
      <p:cxnSp>
        <p:nvCxnSpPr>
          <p:cNvPr id="46" name="Google Shape;318;p34"/>
          <p:cNvCxnSpPr/>
          <p:nvPr/>
        </p:nvCxnSpPr>
        <p:spPr>
          <a:xfrm>
            <a:off x="7106661" y="3489196"/>
            <a:ext cx="723600" cy="15600"/>
          </a:xfrm>
          <a:prstGeom prst="straightConnector1">
            <a:avLst/>
          </a:prstGeom>
          <a:noFill/>
          <a:ln w="25400" cap="flat" cmpd="sng">
            <a:solidFill>
              <a:srgbClr val="5A32CD"/>
            </a:solidFill>
            <a:prstDash val="solid"/>
            <a:round/>
            <a:headEnd type="none" w="sm" len="sm"/>
            <a:tailEnd type="triangle" w="med" len="med"/>
          </a:ln>
        </p:spPr>
      </p:cxnSp>
      <p:sp>
        <p:nvSpPr>
          <p:cNvPr id="47" name="Google Shape;319;p34"/>
          <p:cNvSpPr txBox="1"/>
          <p:nvPr/>
        </p:nvSpPr>
        <p:spPr>
          <a:xfrm>
            <a:off x="5180679" y="3342354"/>
            <a:ext cx="2041200" cy="4617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None/>
            </a:pPr>
            <a:r>
              <a:rPr lang="en-GB" sz="1000">
                <a:solidFill>
                  <a:srgbClr val="6492FF"/>
                </a:solidFill>
                <a:latin typeface="Montserrat SemiBold"/>
                <a:ea typeface="Montserrat SemiBold"/>
                <a:cs typeface="Montserrat SemiBold"/>
                <a:sym typeface="Montserrat SemiBold"/>
              </a:rPr>
              <a:t>Phoneme Alignment,</a:t>
            </a:r>
            <a:br>
              <a:rPr lang="en-GB" sz="1000">
                <a:solidFill>
                  <a:srgbClr val="6492FF"/>
                </a:solidFill>
                <a:latin typeface="Montserrat SemiBold"/>
                <a:ea typeface="Montserrat SemiBold"/>
                <a:cs typeface="Montserrat SemiBold"/>
                <a:sym typeface="Montserrat SemiBold"/>
              </a:rPr>
            </a:br>
            <a:r>
              <a:rPr lang="en-GB" sz="1000">
                <a:solidFill>
                  <a:srgbClr val="6492FF"/>
                </a:solidFill>
                <a:latin typeface="Montserrat SemiBold"/>
                <a:ea typeface="Montserrat SemiBold"/>
                <a:cs typeface="Montserrat SemiBold"/>
                <a:sym typeface="Montserrat SemiBold"/>
              </a:rPr>
              <a:t>Feature extraction</a:t>
            </a:r>
            <a:endParaRPr/>
          </a:p>
        </p:txBody>
      </p:sp>
      <p:cxnSp>
        <p:nvCxnSpPr>
          <p:cNvPr id="48" name="Google Shape;320;p34"/>
          <p:cNvCxnSpPr>
            <a:endCxn id="45" idx="1"/>
          </p:cNvCxnSpPr>
          <p:nvPr/>
        </p:nvCxnSpPr>
        <p:spPr>
          <a:xfrm rot="10800000" flipH="1">
            <a:off x="8945731" y="3478163"/>
            <a:ext cx="234600" cy="11100"/>
          </a:xfrm>
          <a:prstGeom prst="straightConnector1">
            <a:avLst/>
          </a:prstGeom>
          <a:noFill/>
          <a:ln w="25400" cap="flat" cmpd="sng">
            <a:solidFill>
              <a:srgbClr val="5A32CD"/>
            </a:solidFill>
            <a:prstDash val="solid"/>
            <a:round/>
            <a:headEnd type="none" w="sm" len="sm"/>
            <a:tailEnd type="triangle" w="med" len="med"/>
          </a:ln>
        </p:spPr>
      </p:cxnSp>
    </p:spTree>
    <p:extLst>
      <p:ext uri="{BB962C8B-B14F-4D97-AF65-F5344CB8AC3E}">
        <p14:creationId xmlns:p14="http://schemas.microsoft.com/office/powerpoint/2010/main" val="5151414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ctr">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29</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smtClean="0"/>
              <a:t>Platforms Page</a:t>
            </a:r>
            <a:endParaRPr lang="en-US" dirty="0"/>
          </a:p>
        </p:txBody>
      </p:sp>
    </p:spTree>
    <p:extLst>
      <p:ext uri="{BB962C8B-B14F-4D97-AF65-F5344CB8AC3E}">
        <p14:creationId xmlns:p14="http://schemas.microsoft.com/office/powerpoint/2010/main" val="1804699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VoiceSecure</a:t>
            </a:r>
            <a:r>
              <a:rPr lang="en-US" dirty="0" smtClean="0"/>
              <a:t> EU | US</a:t>
            </a:r>
            <a:endParaRPr lang="en-US" dirty="0"/>
          </a:p>
        </p:txBody>
      </p:sp>
      <p:sp>
        <p:nvSpPr>
          <p:cNvPr id="3" name="Content Placeholder 2"/>
          <p:cNvSpPr>
            <a:spLocks noGrp="1"/>
          </p:cNvSpPr>
          <p:nvPr>
            <p:ph idx="1"/>
          </p:nvPr>
        </p:nvSpPr>
        <p:spPr>
          <a:xfrm>
            <a:off x="617220" y="1259712"/>
            <a:ext cx="11109960" cy="4866458"/>
          </a:xfrm>
        </p:spPr>
        <p:txBody>
          <a:bodyPr>
            <a:normAutofit fontScale="77500" lnSpcReduction="20000"/>
          </a:bodyPr>
          <a:lstStyle/>
          <a:p>
            <a:pPr marL="0" indent="0" algn="ctr">
              <a:buNone/>
            </a:pPr>
            <a:endParaRPr lang="en-US" dirty="0" smtClean="0">
              <a:effectLst>
                <a:glow rad="254000">
                  <a:srgbClr val="FFFF00">
                    <a:alpha val="85000"/>
                  </a:srgbClr>
                </a:glow>
              </a:effectLst>
            </a:endParaRPr>
          </a:p>
          <a:p>
            <a:pPr algn="ctr"/>
            <a:r>
              <a:rPr lang="en-US" dirty="0" smtClean="0">
                <a:effectLst>
                  <a:glow rad="254000">
                    <a:srgbClr val="FFFF00">
                      <a:alpha val="85000"/>
                    </a:srgbClr>
                  </a:glow>
                </a:effectLst>
              </a:rPr>
              <a:t>Our Voice: The Future of Identity Based Computing</a:t>
            </a:r>
          </a:p>
          <a:p>
            <a:pPr marL="0" indent="0" algn="ctr">
              <a:buNone/>
            </a:pPr>
            <a:endParaRPr lang="en-US" dirty="0" smtClean="0"/>
          </a:p>
          <a:p>
            <a:pPr algn="ctr"/>
            <a:r>
              <a:rPr lang="en-US" dirty="0" smtClean="0"/>
              <a:t>Global OneSource Integration of Secure Voice,</a:t>
            </a:r>
          </a:p>
          <a:p>
            <a:pPr marL="0" indent="0" algn="ctr">
              <a:buNone/>
            </a:pPr>
            <a:r>
              <a:rPr lang="en-US" dirty="0" smtClean="0"/>
              <a:t>Facial, Fingerprint, Device History, Telecom</a:t>
            </a:r>
          </a:p>
          <a:p>
            <a:pPr marL="0" indent="0" algn="ctr">
              <a:buNone/>
            </a:pPr>
            <a:r>
              <a:rPr lang="en-US" dirty="0" smtClean="0"/>
              <a:t>Network Analysis, Govt. Document Verification</a:t>
            </a:r>
          </a:p>
          <a:p>
            <a:pPr marL="0" indent="0" algn="ctr">
              <a:buNone/>
            </a:pPr>
            <a:endParaRPr lang="en-US" dirty="0"/>
          </a:p>
          <a:p>
            <a:pPr algn="ctr"/>
            <a:r>
              <a:rPr lang="en-US" dirty="0" smtClean="0"/>
              <a:t>Developed for Enterprise Scale Distribution Channels</a:t>
            </a:r>
          </a:p>
          <a:p>
            <a:pPr marL="0" indent="0" algn="ctr">
              <a:buNone/>
            </a:pPr>
            <a:r>
              <a:rPr lang="en-US" dirty="0" smtClean="0"/>
              <a:t>&amp; OneSource Integration of Major Platform Providers</a:t>
            </a:r>
          </a:p>
          <a:p>
            <a:pPr algn="ctr"/>
            <a:endParaRPr lang="en-US" dirty="0"/>
          </a:p>
          <a:p>
            <a:pPr algn="ctr"/>
            <a:r>
              <a:rPr lang="en-US" dirty="0" smtClean="0">
                <a:effectLst>
                  <a:glow rad="254000">
                    <a:srgbClr val="FFFF00">
                      <a:alpha val="85000"/>
                    </a:srgbClr>
                  </a:glow>
                </a:effectLst>
              </a:rPr>
              <a:t>Linking Secure Voice Identification to</a:t>
            </a:r>
          </a:p>
          <a:p>
            <a:pPr marL="0" indent="0" algn="ctr">
              <a:buNone/>
            </a:pPr>
            <a:r>
              <a:rPr lang="en-US" dirty="0" smtClean="0">
                <a:effectLst>
                  <a:glow rad="254000">
                    <a:srgbClr val="FFFF00">
                      <a:alpha val="85000"/>
                    </a:srgbClr>
                  </a:glow>
                </a:effectLst>
              </a:rPr>
              <a:t>Enhanced AI Customer Experience Platforms</a:t>
            </a:r>
            <a:endParaRPr lang="en-US" dirty="0" smtClean="0">
              <a:effectLst>
                <a:glow rad="254000">
                  <a:srgbClr val="FFFF00">
                    <a:alpha val="85000"/>
                  </a:srgbClr>
                </a:glow>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3</a:t>
            </a:fld>
            <a:r>
              <a:rPr lang="en-US" dirty="0" smtClean="0"/>
              <a:t> -</a:t>
            </a:r>
            <a:endParaRPr lang="en-US" dirty="0"/>
          </a:p>
        </p:txBody>
      </p:sp>
    </p:spTree>
    <p:extLst>
      <p:ext uri="{BB962C8B-B14F-4D97-AF65-F5344CB8AC3E}">
        <p14:creationId xmlns:p14="http://schemas.microsoft.com/office/powerpoint/2010/main" val="6397742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30</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smtClean="0"/>
              <a:t>OneSource Identity Management Examples</a:t>
            </a:r>
            <a:endParaRPr lang="en-US" dirty="0"/>
          </a:p>
        </p:txBody>
      </p:sp>
      <p:cxnSp>
        <p:nvCxnSpPr>
          <p:cNvPr id="6" name="Straight Arrow Connector 5"/>
          <p:cNvCxnSpPr/>
          <p:nvPr/>
        </p:nvCxnSpPr>
        <p:spPr>
          <a:xfrm>
            <a:off x="839860" y="3461647"/>
            <a:ext cx="11153745" cy="10242"/>
          </a:xfrm>
          <a:prstGeom prst="straightConnector1">
            <a:avLst/>
          </a:prstGeom>
          <a:ln w="304800">
            <a:solidFill>
              <a:schemeClr val="bg1">
                <a:lumMod val="85000"/>
              </a:schemeClr>
            </a:solidFill>
            <a:headEnd type="oval"/>
            <a:tailEnd type="triangle"/>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6799557" y="3276981"/>
            <a:ext cx="4118623" cy="369332"/>
          </a:xfrm>
          <a:prstGeom prst="rect">
            <a:avLst/>
          </a:prstGeom>
          <a:noFill/>
        </p:spPr>
        <p:txBody>
          <a:bodyPr wrap="none" rtlCol="0">
            <a:spAutoFit/>
          </a:bodyPr>
          <a:lstStyle/>
          <a:p>
            <a:r>
              <a:rPr lang="en-US" dirty="0" smtClean="0"/>
              <a:t>LINKED CUSTOMER EXPERIENCE SERVICES</a:t>
            </a:r>
            <a:endParaRPr lang="en-US" dirty="0"/>
          </a:p>
        </p:txBody>
      </p:sp>
      <p:sp>
        <p:nvSpPr>
          <p:cNvPr id="10" name="TextBox 9"/>
          <p:cNvSpPr txBox="1"/>
          <p:nvPr/>
        </p:nvSpPr>
        <p:spPr>
          <a:xfrm>
            <a:off x="1423663" y="2171209"/>
            <a:ext cx="3144353" cy="923330"/>
          </a:xfrm>
          <a:prstGeom prst="rect">
            <a:avLst/>
          </a:prstGeom>
          <a:noFill/>
        </p:spPr>
        <p:txBody>
          <a:bodyPr wrap="square" rtlCol="0">
            <a:spAutoFit/>
          </a:bodyPr>
          <a:lstStyle/>
          <a:p>
            <a:r>
              <a:rPr lang="en-US" b="1" dirty="0" smtClean="0"/>
              <a:t>Telephone Network &amp; Device</a:t>
            </a:r>
          </a:p>
          <a:p>
            <a:pPr marL="285750" indent="-285750">
              <a:buFontTx/>
              <a:buChar char="-"/>
            </a:pPr>
            <a:r>
              <a:rPr lang="en-US" dirty="0" smtClean="0"/>
              <a:t>Audit Trail, Phone Forensics</a:t>
            </a:r>
          </a:p>
          <a:p>
            <a:pPr marL="285750" indent="-285750">
              <a:buFontTx/>
              <a:buChar char="-"/>
            </a:pPr>
            <a:r>
              <a:rPr lang="en-US" dirty="0" smtClean="0"/>
              <a:t>63 Country Solutions</a:t>
            </a:r>
            <a:endParaRPr lang="en-US" dirty="0"/>
          </a:p>
        </p:txBody>
      </p:sp>
      <p:sp>
        <p:nvSpPr>
          <p:cNvPr id="11" name="TextBox 10"/>
          <p:cNvSpPr txBox="1"/>
          <p:nvPr/>
        </p:nvSpPr>
        <p:spPr>
          <a:xfrm>
            <a:off x="1423663" y="3870402"/>
            <a:ext cx="3144353" cy="1754327"/>
          </a:xfrm>
          <a:prstGeom prst="rect">
            <a:avLst/>
          </a:prstGeom>
          <a:noFill/>
        </p:spPr>
        <p:txBody>
          <a:bodyPr wrap="square" rtlCol="0">
            <a:spAutoFit/>
          </a:bodyPr>
          <a:lstStyle/>
          <a:p>
            <a:r>
              <a:rPr lang="en-US" b="1" dirty="0" smtClean="0"/>
              <a:t>Mobile Device ID &amp; Histories</a:t>
            </a:r>
          </a:p>
          <a:p>
            <a:pPr marL="285750" indent="-285750">
              <a:buFontTx/>
              <a:buChar char="-"/>
            </a:pPr>
            <a:r>
              <a:rPr lang="en-US" dirty="0" smtClean="0"/>
              <a:t>5 Billion Devices</a:t>
            </a:r>
          </a:p>
          <a:p>
            <a:pPr marL="285750" indent="-285750">
              <a:buFontTx/>
              <a:buChar char="-"/>
            </a:pPr>
            <a:r>
              <a:rPr lang="en-US" dirty="0" smtClean="0"/>
              <a:t>50M+ Fraud Histories</a:t>
            </a:r>
          </a:p>
          <a:p>
            <a:pPr marL="285750" indent="-285750">
              <a:buFontTx/>
              <a:buChar char="-"/>
            </a:pPr>
            <a:r>
              <a:rPr lang="en-US" dirty="0" smtClean="0"/>
              <a:t>Global Footprint</a:t>
            </a:r>
          </a:p>
          <a:p>
            <a:pPr marL="285750" indent="-285750">
              <a:buFontTx/>
              <a:buChar char="-"/>
            </a:pPr>
            <a:r>
              <a:rPr lang="en-US" dirty="0" smtClean="0"/>
              <a:t>Updated Daily</a:t>
            </a:r>
          </a:p>
          <a:p>
            <a:pPr marL="285750" indent="-285750">
              <a:buFontTx/>
              <a:buChar char="-"/>
            </a:pPr>
            <a:r>
              <a:rPr lang="en-US" dirty="0" smtClean="0"/>
              <a:t>Device Printing / Forensics</a:t>
            </a:r>
            <a:endParaRPr lang="en-US" dirty="0"/>
          </a:p>
        </p:txBody>
      </p:sp>
      <p:sp>
        <p:nvSpPr>
          <p:cNvPr id="12" name="TextBox 11"/>
          <p:cNvSpPr txBox="1"/>
          <p:nvPr/>
        </p:nvSpPr>
        <p:spPr>
          <a:xfrm>
            <a:off x="4690129" y="2169301"/>
            <a:ext cx="3144353" cy="923330"/>
          </a:xfrm>
          <a:prstGeom prst="rect">
            <a:avLst/>
          </a:prstGeom>
          <a:noFill/>
        </p:spPr>
        <p:txBody>
          <a:bodyPr wrap="square" rtlCol="0">
            <a:spAutoFit/>
          </a:bodyPr>
          <a:lstStyle/>
          <a:p>
            <a:r>
              <a:rPr lang="en-US" b="1" dirty="0" smtClean="0"/>
              <a:t>Voice Print Biometrics</a:t>
            </a:r>
          </a:p>
          <a:p>
            <a:pPr marL="285750" indent="-285750">
              <a:buFontTx/>
              <a:buChar char="-"/>
            </a:pPr>
            <a:r>
              <a:rPr lang="en-US" dirty="0" err="1" smtClean="0"/>
              <a:t>Voicekey</a:t>
            </a:r>
            <a:r>
              <a:rPr lang="en-US" dirty="0" smtClean="0"/>
              <a:t> Print</a:t>
            </a:r>
          </a:p>
          <a:p>
            <a:pPr marL="285750" indent="-285750">
              <a:buFontTx/>
              <a:buChar char="-"/>
            </a:pPr>
            <a:r>
              <a:rPr lang="en-US" dirty="0" smtClean="0"/>
              <a:t>Language Agnostic</a:t>
            </a:r>
            <a:endParaRPr lang="en-US" dirty="0"/>
          </a:p>
        </p:txBody>
      </p:sp>
      <p:sp>
        <p:nvSpPr>
          <p:cNvPr id="13" name="TextBox 12"/>
          <p:cNvSpPr txBox="1"/>
          <p:nvPr/>
        </p:nvSpPr>
        <p:spPr>
          <a:xfrm>
            <a:off x="7773827" y="2169301"/>
            <a:ext cx="3144353" cy="646331"/>
          </a:xfrm>
          <a:prstGeom prst="rect">
            <a:avLst/>
          </a:prstGeom>
          <a:noFill/>
        </p:spPr>
        <p:txBody>
          <a:bodyPr wrap="square" rtlCol="0">
            <a:spAutoFit/>
          </a:bodyPr>
          <a:lstStyle/>
          <a:p>
            <a:r>
              <a:rPr lang="en-US" b="1" dirty="0" smtClean="0"/>
              <a:t>Finger Print ID Biometrics</a:t>
            </a:r>
          </a:p>
          <a:p>
            <a:pPr marL="285750" indent="-285750">
              <a:buFontTx/>
              <a:buChar char="-"/>
            </a:pPr>
            <a:r>
              <a:rPr lang="en-US" dirty="0" smtClean="0"/>
              <a:t>Linked Print ID</a:t>
            </a:r>
          </a:p>
        </p:txBody>
      </p:sp>
      <p:sp>
        <p:nvSpPr>
          <p:cNvPr id="14" name="TextBox 13"/>
          <p:cNvSpPr txBox="1"/>
          <p:nvPr/>
        </p:nvSpPr>
        <p:spPr>
          <a:xfrm>
            <a:off x="7773827" y="3870402"/>
            <a:ext cx="3144353" cy="1200329"/>
          </a:xfrm>
          <a:prstGeom prst="rect">
            <a:avLst/>
          </a:prstGeom>
          <a:noFill/>
        </p:spPr>
        <p:txBody>
          <a:bodyPr wrap="square" rtlCol="0">
            <a:spAutoFit/>
          </a:bodyPr>
          <a:lstStyle/>
          <a:p>
            <a:r>
              <a:rPr lang="en-US" b="1" dirty="0" smtClean="0"/>
              <a:t>Facial ID and Document Verify</a:t>
            </a:r>
          </a:p>
          <a:p>
            <a:pPr marL="285750" indent="-285750">
              <a:buFontTx/>
              <a:buChar char="-"/>
            </a:pPr>
            <a:r>
              <a:rPr lang="en-US" dirty="0" smtClean="0"/>
              <a:t>Linked Facial Biometrics</a:t>
            </a:r>
          </a:p>
          <a:p>
            <a:pPr marL="285750" indent="-285750">
              <a:buFontTx/>
              <a:buChar char="-"/>
            </a:pPr>
            <a:r>
              <a:rPr lang="en-US" dirty="0" smtClean="0"/>
              <a:t>Document Verification (opt)</a:t>
            </a:r>
          </a:p>
          <a:p>
            <a:pPr marL="285750" indent="-285750">
              <a:buFontTx/>
              <a:buChar char="-"/>
            </a:pPr>
            <a:r>
              <a:rPr lang="en-US" dirty="0" smtClean="0"/>
              <a:t>200 Countries</a:t>
            </a:r>
            <a:endParaRPr lang="en-US" dirty="0"/>
          </a:p>
        </p:txBody>
      </p:sp>
      <p:sp>
        <p:nvSpPr>
          <p:cNvPr id="15" name="TextBox 14"/>
          <p:cNvSpPr txBox="1"/>
          <p:nvPr/>
        </p:nvSpPr>
        <p:spPr>
          <a:xfrm>
            <a:off x="4496321" y="3869497"/>
            <a:ext cx="3144353" cy="1477328"/>
          </a:xfrm>
          <a:prstGeom prst="rect">
            <a:avLst/>
          </a:prstGeom>
          <a:noFill/>
        </p:spPr>
        <p:txBody>
          <a:bodyPr wrap="square" rtlCol="0">
            <a:spAutoFit/>
          </a:bodyPr>
          <a:lstStyle/>
          <a:p>
            <a:r>
              <a:rPr lang="en-US" b="1" dirty="0" smtClean="0"/>
              <a:t>North American Telecom DB</a:t>
            </a:r>
          </a:p>
          <a:p>
            <a:pPr marL="285750" indent="-285750">
              <a:buFontTx/>
              <a:buChar char="-"/>
            </a:pPr>
            <a:r>
              <a:rPr lang="en-US" dirty="0" smtClean="0"/>
              <a:t>Historical Number Analysis</a:t>
            </a:r>
          </a:p>
          <a:p>
            <a:pPr marL="285750" indent="-285750">
              <a:buFontTx/>
              <a:buChar char="-"/>
            </a:pPr>
            <a:r>
              <a:rPr lang="en-US" dirty="0" smtClean="0"/>
              <a:t>Current, Recent Carrier Info</a:t>
            </a:r>
          </a:p>
          <a:p>
            <a:pPr marL="285750" indent="-285750">
              <a:buFontTx/>
              <a:buChar char="-"/>
            </a:pPr>
            <a:r>
              <a:rPr lang="en-US" dirty="0" smtClean="0"/>
              <a:t>750M+ Active Numbers</a:t>
            </a:r>
          </a:p>
          <a:p>
            <a:pPr marL="285750" indent="-285750">
              <a:buFontTx/>
              <a:buChar char="-"/>
            </a:pPr>
            <a:r>
              <a:rPr lang="en-US" dirty="0" smtClean="0"/>
              <a:t>Updated Daily</a:t>
            </a:r>
            <a:endParaRPr lang="en-US" dirty="0"/>
          </a:p>
        </p:txBody>
      </p:sp>
      <p:sp>
        <p:nvSpPr>
          <p:cNvPr id="16" name="TextBox 15"/>
          <p:cNvSpPr txBox="1"/>
          <p:nvPr/>
        </p:nvSpPr>
        <p:spPr>
          <a:xfrm>
            <a:off x="5154511" y="1361809"/>
            <a:ext cx="2038196" cy="369332"/>
          </a:xfrm>
          <a:prstGeom prst="rect">
            <a:avLst/>
          </a:prstGeom>
          <a:noFill/>
        </p:spPr>
        <p:txBody>
          <a:bodyPr wrap="square" rtlCol="0">
            <a:spAutoFit/>
          </a:bodyPr>
          <a:lstStyle/>
          <a:p>
            <a:pPr algn="ctr"/>
            <a:r>
              <a:rPr lang="en-US" dirty="0" smtClean="0">
                <a:solidFill>
                  <a:srgbClr val="008000"/>
                </a:solidFill>
              </a:rPr>
              <a:t>OFFLINE</a:t>
            </a:r>
            <a:endParaRPr lang="en-US" dirty="0">
              <a:solidFill>
                <a:srgbClr val="008000"/>
              </a:solidFill>
            </a:endParaRPr>
          </a:p>
        </p:txBody>
      </p:sp>
      <p:sp>
        <p:nvSpPr>
          <p:cNvPr id="17" name="TextBox 16"/>
          <p:cNvSpPr txBox="1"/>
          <p:nvPr/>
        </p:nvSpPr>
        <p:spPr>
          <a:xfrm>
            <a:off x="5154511" y="5528580"/>
            <a:ext cx="2038196" cy="369332"/>
          </a:xfrm>
          <a:prstGeom prst="rect">
            <a:avLst/>
          </a:prstGeom>
          <a:noFill/>
        </p:spPr>
        <p:txBody>
          <a:bodyPr wrap="square" rtlCol="0">
            <a:spAutoFit/>
          </a:bodyPr>
          <a:lstStyle/>
          <a:p>
            <a:pPr algn="ctr"/>
            <a:r>
              <a:rPr lang="en-US" dirty="0" smtClean="0">
                <a:solidFill>
                  <a:srgbClr val="008000"/>
                </a:solidFill>
              </a:rPr>
              <a:t>ONLINE</a:t>
            </a:r>
            <a:endParaRPr lang="en-US" dirty="0">
              <a:solidFill>
                <a:srgbClr val="008000"/>
              </a:solidFill>
            </a:endParaRPr>
          </a:p>
        </p:txBody>
      </p:sp>
      <p:sp>
        <p:nvSpPr>
          <p:cNvPr id="18" name="TextBox 17"/>
          <p:cNvSpPr txBox="1"/>
          <p:nvPr/>
        </p:nvSpPr>
        <p:spPr>
          <a:xfrm>
            <a:off x="364942" y="3102084"/>
            <a:ext cx="949835" cy="646331"/>
          </a:xfrm>
          <a:prstGeom prst="rect">
            <a:avLst/>
          </a:prstGeom>
          <a:noFill/>
        </p:spPr>
        <p:txBody>
          <a:bodyPr wrap="square" rtlCol="0">
            <a:spAutoFit/>
          </a:bodyPr>
          <a:lstStyle/>
          <a:p>
            <a:pPr algn="ctr"/>
            <a:r>
              <a:rPr lang="en-US" dirty="0" smtClean="0"/>
              <a:t>One</a:t>
            </a:r>
          </a:p>
          <a:p>
            <a:pPr algn="ctr"/>
            <a:r>
              <a:rPr lang="en-US" dirty="0" smtClean="0"/>
              <a:t>Source</a:t>
            </a:r>
            <a:endParaRPr lang="en-US" dirty="0"/>
          </a:p>
        </p:txBody>
      </p:sp>
    </p:spTree>
    <p:extLst>
      <p:ext uri="{BB962C8B-B14F-4D97-AF65-F5344CB8AC3E}">
        <p14:creationId xmlns:p14="http://schemas.microsoft.com/office/powerpoint/2010/main" val="17781818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ctr">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31</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smtClean="0"/>
              <a:t>Proprietary North American Platform O/V</a:t>
            </a:r>
            <a:endParaRPr lang="en-US" dirty="0"/>
          </a:p>
        </p:txBody>
      </p:sp>
      <p:sp>
        <p:nvSpPr>
          <p:cNvPr id="6" name="Text Box 11"/>
          <p:cNvSpPr txBox="1"/>
          <p:nvPr/>
        </p:nvSpPr>
        <p:spPr>
          <a:xfrm>
            <a:off x="971550" y="2057400"/>
            <a:ext cx="914400" cy="800100"/>
          </a:xfrm>
          <a:prstGeom prst="rect">
            <a:avLst/>
          </a:prstGeom>
          <a:solidFill>
            <a:schemeClr val="bg1">
              <a:lumMod val="75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7" name="Text Box 150"/>
          <p:cNvSpPr txBox="1"/>
          <p:nvPr/>
        </p:nvSpPr>
        <p:spPr>
          <a:xfrm>
            <a:off x="2343150" y="2057400"/>
            <a:ext cx="914400" cy="800100"/>
          </a:xfrm>
          <a:prstGeom prst="rect">
            <a:avLst/>
          </a:prstGeom>
          <a:solidFill>
            <a:schemeClr val="bg2">
              <a:lumMod val="5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8" name="Text Box 160"/>
          <p:cNvSpPr txBox="1"/>
          <p:nvPr/>
        </p:nvSpPr>
        <p:spPr>
          <a:xfrm>
            <a:off x="3714750" y="2057400"/>
            <a:ext cx="914400" cy="800100"/>
          </a:xfrm>
          <a:prstGeom prst="rect">
            <a:avLst/>
          </a:prstGeom>
          <a:solidFill>
            <a:schemeClr val="tx2">
              <a:lumMod val="60000"/>
              <a:lumOff val="4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45720" rIns="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9" name="Text Box 170"/>
          <p:cNvSpPr txBox="1"/>
          <p:nvPr/>
        </p:nvSpPr>
        <p:spPr>
          <a:xfrm>
            <a:off x="5086350" y="2057400"/>
            <a:ext cx="914400" cy="800100"/>
          </a:xfrm>
          <a:prstGeom prst="rect">
            <a:avLst/>
          </a:prstGeom>
          <a:solidFill>
            <a:schemeClr val="accent1">
              <a:lumMod val="60000"/>
              <a:lumOff val="4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10" name="Text Box 180"/>
          <p:cNvSpPr txBox="1"/>
          <p:nvPr/>
        </p:nvSpPr>
        <p:spPr>
          <a:xfrm>
            <a:off x="6457950" y="2057400"/>
            <a:ext cx="914400" cy="800100"/>
          </a:xfrm>
          <a:prstGeom prst="rect">
            <a:avLst/>
          </a:prstGeom>
          <a:solidFill>
            <a:schemeClr val="accent2">
              <a:lumMod val="60000"/>
              <a:lumOff val="4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45720" rIns="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11" name="Oval 10"/>
          <p:cNvSpPr/>
          <p:nvPr/>
        </p:nvSpPr>
        <p:spPr>
          <a:xfrm>
            <a:off x="857250" y="19431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1</a:t>
            </a:r>
            <a:endParaRPr lang="en-US" sz="1200">
              <a:effectLst/>
              <a:ea typeface="ＭＳ 明朝"/>
              <a:cs typeface="Times New Roman"/>
            </a:endParaRPr>
          </a:p>
        </p:txBody>
      </p:sp>
      <p:sp>
        <p:nvSpPr>
          <p:cNvPr id="12" name="Text Box 97"/>
          <p:cNvSpPr txBox="1"/>
          <p:nvPr/>
        </p:nvSpPr>
        <p:spPr>
          <a:xfrm>
            <a:off x="7829550" y="2057400"/>
            <a:ext cx="914400" cy="800100"/>
          </a:xfrm>
          <a:prstGeom prst="rect">
            <a:avLst/>
          </a:prstGeom>
          <a:solidFill>
            <a:schemeClr val="accent4">
              <a:lumMod val="40000"/>
              <a:lumOff val="6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Book"/>
                <a:ea typeface="ＭＳ 明朝"/>
                <a:cs typeface="Times New Roman"/>
              </a:rPr>
              <a:t>--</a:t>
            </a:r>
            <a:endParaRPr lang="en-US" sz="1200" dirty="0">
              <a:effectLst/>
              <a:ea typeface="ＭＳ 明朝"/>
              <a:cs typeface="Times New Roman"/>
            </a:endParaRPr>
          </a:p>
        </p:txBody>
      </p:sp>
      <p:sp>
        <p:nvSpPr>
          <p:cNvPr id="13" name="Text Box 98"/>
          <p:cNvSpPr txBox="1"/>
          <p:nvPr/>
        </p:nvSpPr>
        <p:spPr>
          <a:xfrm>
            <a:off x="9201150" y="2057400"/>
            <a:ext cx="914400" cy="800100"/>
          </a:xfrm>
          <a:prstGeom prst="rect">
            <a:avLst/>
          </a:prstGeom>
          <a:solidFill>
            <a:schemeClr val="accent5">
              <a:lumMod val="40000"/>
              <a:lumOff val="6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14" name="Text Box 99"/>
          <p:cNvSpPr txBox="1"/>
          <p:nvPr/>
        </p:nvSpPr>
        <p:spPr>
          <a:xfrm>
            <a:off x="10572750" y="2057400"/>
            <a:ext cx="914400" cy="800100"/>
          </a:xfrm>
          <a:prstGeom prst="rect">
            <a:avLst/>
          </a:prstGeom>
          <a:solidFill>
            <a:schemeClr val="accent6">
              <a:lumMod val="40000"/>
              <a:lumOff val="6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15" name="Text Box 100"/>
          <p:cNvSpPr txBox="1"/>
          <p:nvPr/>
        </p:nvSpPr>
        <p:spPr>
          <a:xfrm>
            <a:off x="285750" y="3314700"/>
            <a:ext cx="914400" cy="800100"/>
          </a:xfrm>
          <a:prstGeom prst="rect">
            <a:avLst/>
          </a:prstGeom>
          <a:solidFill>
            <a:schemeClr val="accent3">
              <a:lumMod val="20000"/>
              <a:lumOff val="8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45720" rIns="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16" name="Text Box 101"/>
          <p:cNvSpPr txBox="1"/>
          <p:nvPr/>
        </p:nvSpPr>
        <p:spPr>
          <a:xfrm>
            <a:off x="1657350" y="3314700"/>
            <a:ext cx="914400" cy="800100"/>
          </a:xfrm>
          <a:prstGeom prst="rect">
            <a:avLst/>
          </a:prstGeom>
          <a:solidFill>
            <a:schemeClr val="accent4">
              <a:lumMod val="40000"/>
              <a:lumOff val="6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17" name="Text Box 102"/>
          <p:cNvSpPr txBox="1"/>
          <p:nvPr/>
        </p:nvSpPr>
        <p:spPr>
          <a:xfrm>
            <a:off x="3028950" y="3314700"/>
            <a:ext cx="914400" cy="800100"/>
          </a:xfrm>
          <a:prstGeom prst="rect">
            <a:avLst/>
          </a:prstGeom>
          <a:solidFill>
            <a:schemeClr val="bg2">
              <a:lumMod val="9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18" name="Text Box 109"/>
          <p:cNvSpPr txBox="1"/>
          <p:nvPr/>
        </p:nvSpPr>
        <p:spPr>
          <a:xfrm>
            <a:off x="4400550" y="3314700"/>
            <a:ext cx="914400" cy="800100"/>
          </a:xfrm>
          <a:prstGeom prst="rect">
            <a:avLst/>
          </a:prstGeom>
          <a:solidFill>
            <a:schemeClr val="tx2">
              <a:lumMod val="20000"/>
              <a:lumOff val="8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45720" rIns="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Book"/>
                <a:ea typeface="ＭＳ 明朝"/>
                <a:cs typeface="Times New Roman"/>
              </a:rPr>
              <a:t>--</a:t>
            </a:r>
            <a:endParaRPr lang="en-US" sz="1200" dirty="0">
              <a:effectLst/>
              <a:ea typeface="ＭＳ 明朝"/>
              <a:cs typeface="Times New Roman"/>
            </a:endParaRPr>
          </a:p>
        </p:txBody>
      </p:sp>
      <p:sp>
        <p:nvSpPr>
          <p:cNvPr id="19" name="Text Box 110"/>
          <p:cNvSpPr txBox="1"/>
          <p:nvPr/>
        </p:nvSpPr>
        <p:spPr>
          <a:xfrm>
            <a:off x="5772150" y="3314700"/>
            <a:ext cx="914400" cy="800100"/>
          </a:xfrm>
          <a:prstGeom prst="rect">
            <a:avLst/>
          </a:prstGeom>
          <a:solidFill>
            <a:schemeClr val="accent5">
              <a:lumMod val="60000"/>
              <a:lumOff val="4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45720" rIns="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20" name="Text Box 111"/>
          <p:cNvSpPr txBox="1"/>
          <p:nvPr/>
        </p:nvSpPr>
        <p:spPr>
          <a:xfrm>
            <a:off x="7143750" y="3314700"/>
            <a:ext cx="914400" cy="800100"/>
          </a:xfrm>
          <a:prstGeom prst="rect">
            <a:avLst/>
          </a:prstGeom>
          <a:solidFill>
            <a:schemeClr val="accent6">
              <a:lumMod val="40000"/>
              <a:lumOff val="6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45720" rIns="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21" name="Text Box 112"/>
          <p:cNvSpPr txBox="1"/>
          <p:nvPr/>
        </p:nvSpPr>
        <p:spPr>
          <a:xfrm>
            <a:off x="8515350" y="3314700"/>
            <a:ext cx="914400" cy="800100"/>
          </a:xfrm>
          <a:prstGeom prst="rect">
            <a:avLst/>
          </a:prstGeom>
          <a:solidFill>
            <a:schemeClr val="accent3">
              <a:lumMod val="40000"/>
              <a:lumOff val="6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22" name="Text Box 113"/>
          <p:cNvSpPr txBox="1"/>
          <p:nvPr/>
        </p:nvSpPr>
        <p:spPr>
          <a:xfrm>
            <a:off x="9886950" y="3314700"/>
            <a:ext cx="914400" cy="800100"/>
          </a:xfrm>
          <a:prstGeom prst="rect">
            <a:avLst/>
          </a:prstGeom>
          <a:solidFill>
            <a:schemeClr val="accent4">
              <a:lumMod val="20000"/>
              <a:lumOff val="8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45720" rIns="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23" name="Text Box 114"/>
          <p:cNvSpPr txBox="1"/>
          <p:nvPr/>
        </p:nvSpPr>
        <p:spPr>
          <a:xfrm>
            <a:off x="11258550" y="3314700"/>
            <a:ext cx="914400" cy="800100"/>
          </a:xfrm>
          <a:prstGeom prst="rect">
            <a:avLst/>
          </a:prstGeom>
          <a:solidFill>
            <a:schemeClr val="accent6">
              <a:lumMod val="20000"/>
              <a:lumOff val="80000"/>
            </a:schemeClr>
          </a:solidFill>
          <a:ln>
            <a:solidFill>
              <a:schemeClr val="bg1">
                <a:lumMod val="50000"/>
              </a:schemeClr>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45720" rIns="0" bIns="45720" numCol="1" spcCol="0" rtlCol="0" fromWordArt="0" anchor="ctr" anchorCtr="0" forceAA="0" compatLnSpc="1">
            <a:prstTxWarp prst="textNoShape">
              <a:avLst/>
            </a:prstTxWarp>
            <a:noAutofit/>
          </a:bodyPr>
          <a:lstStyle/>
          <a:p>
            <a:pPr marL="0" marR="0" algn="ctr">
              <a:spcBef>
                <a:spcPts val="0"/>
              </a:spcBef>
              <a:spcAft>
                <a:spcPts val="0"/>
              </a:spcAft>
            </a:pPr>
            <a:r>
              <a:rPr lang="en-US" sz="800" dirty="0" smtClean="0">
                <a:solidFill>
                  <a:srgbClr val="000000"/>
                </a:solidFill>
                <a:effectLst/>
                <a:latin typeface="Avenir Roman"/>
                <a:ea typeface="ＭＳ 明朝"/>
                <a:cs typeface="Times New Roman"/>
              </a:rPr>
              <a:t>--</a:t>
            </a:r>
            <a:endParaRPr lang="en-US" sz="1200" dirty="0">
              <a:effectLst/>
              <a:ea typeface="ＭＳ 明朝"/>
              <a:cs typeface="Times New Roman"/>
            </a:endParaRPr>
          </a:p>
        </p:txBody>
      </p:sp>
      <p:sp>
        <p:nvSpPr>
          <p:cNvPr id="24" name="Oval 23"/>
          <p:cNvSpPr/>
          <p:nvPr/>
        </p:nvSpPr>
        <p:spPr>
          <a:xfrm>
            <a:off x="2228850" y="19431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2</a:t>
            </a:r>
            <a:endParaRPr lang="en-US" sz="1200">
              <a:effectLst/>
              <a:ea typeface="ＭＳ 明朝"/>
              <a:cs typeface="Times New Roman"/>
            </a:endParaRPr>
          </a:p>
        </p:txBody>
      </p:sp>
      <p:sp>
        <p:nvSpPr>
          <p:cNvPr id="25" name="Oval 24"/>
          <p:cNvSpPr/>
          <p:nvPr/>
        </p:nvSpPr>
        <p:spPr>
          <a:xfrm>
            <a:off x="3600450" y="19431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3</a:t>
            </a:r>
            <a:endParaRPr lang="en-US" sz="1200">
              <a:effectLst/>
              <a:ea typeface="ＭＳ 明朝"/>
              <a:cs typeface="Times New Roman"/>
            </a:endParaRPr>
          </a:p>
        </p:txBody>
      </p:sp>
      <p:sp>
        <p:nvSpPr>
          <p:cNvPr id="26" name="Oval 25"/>
          <p:cNvSpPr/>
          <p:nvPr/>
        </p:nvSpPr>
        <p:spPr>
          <a:xfrm>
            <a:off x="4972050" y="19431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4</a:t>
            </a:r>
            <a:endParaRPr lang="en-US" sz="1200">
              <a:effectLst/>
              <a:ea typeface="ＭＳ 明朝"/>
              <a:cs typeface="Times New Roman"/>
            </a:endParaRPr>
          </a:p>
        </p:txBody>
      </p:sp>
      <p:sp>
        <p:nvSpPr>
          <p:cNvPr id="27" name="Oval 26"/>
          <p:cNvSpPr/>
          <p:nvPr/>
        </p:nvSpPr>
        <p:spPr>
          <a:xfrm>
            <a:off x="6343650" y="19431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5</a:t>
            </a:r>
            <a:endParaRPr lang="en-US" sz="1200">
              <a:effectLst/>
              <a:ea typeface="ＭＳ 明朝"/>
              <a:cs typeface="Times New Roman"/>
            </a:endParaRPr>
          </a:p>
        </p:txBody>
      </p:sp>
      <p:sp>
        <p:nvSpPr>
          <p:cNvPr id="28" name="Oval 27"/>
          <p:cNvSpPr/>
          <p:nvPr/>
        </p:nvSpPr>
        <p:spPr>
          <a:xfrm>
            <a:off x="7715250" y="19431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6</a:t>
            </a:r>
            <a:endParaRPr lang="en-US" sz="1200">
              <a:effectLst/>
              <a:ea typeface="ＭＳ 明朝"/>
              <a:cs typeface="Times New Roman"/>
            </a:endParaRPr>
          </a:p>
        </p:txBody>
      </p:sp>
      <p:sp>
        <p:nvSpPr>
          <p:cNvPr id="29" name="Oval 28"/>
          <p:cNvSpPr/>
          <p:nvPr/>
        </p:nvSpPr>
        <p:spPr>
          <a:xfrm>
            <a:off x="9086850" y="19431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7</a:t>
            </a:r>
            <a:endParaRPr lang="en-US" sz="1200">
              <a:effectLst/>
              <a:ea typeface="ＭＳ 明朝"/>
              <a:cs typeface="Times New Roman"/>
            </a:endParaRPr>
          </a:p>
        </p:txBody>
      </p:sp>
      <p:sp>
        <p:nvSpPr>
          <p:cNvPr id="30" name="Oval 29"/>
          <p:cNvSpPr/>
          <p:nvPr/>
        </p:nvSpPr>
        <p:spPr>
          <a:xfrm>
            <a:off x="10458450" y="19431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8</a:t>
            </a:r>
            <a:endParaRPr lang="en-US" sz="1200">
              <a:effectLst/>
              <a:ea typeface="ＭＳ 明朝"/>
              <a:cs typeface="Times New Roman"/>
            </a:endParaRPr>
          </a:p>
        </p:txBody>
      </p:sp>
      <p:sp>
        <p:nvSpPr>
          <p:cNvPr id="31" name="Oval 30"/>
          <p:cNvSpPr/>
          <p:nvPr/>
        </p:nvSpPr>
        <p:spPr>
          <a:xfrm>
            <a:off x="171450" y="32004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 9</a:t>
            </a:r>
            <a:endParaRPr lang="en-US" sz="1200">
              <a:effectLst/>
              <a:ea typeface="ＭＳ 明朝"/>
              <a:cs typeface="Times New Roman"/>
            </a:endParaRPr>
          </a:p>
        </p:txBody>
      </p:sp>
      <p:sp>
        <p:nvSpPr>
          <p:cNvPr id="32" name="Oval 31"/>
          <p:cNvSpPr/>
          <p:nvPr/>
        </p:nvSpPr>
        <p:spPr>
          <a:xfrm>
            <a:off x="1543050" y="32004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10</a:t>
            </a:r>
            <a:endParaRPr lang="en-US" sz="1200">
              <a:effectLst/>
              <a:ea typeface="ＭＳ 明朝"/>
              <a:cs typeface="Times New Roman"/>
            </a:endParaRPr>
          </a:p>
        </p:txBody>
      </p:sp>
      <p:sp>
        <p:nvSpPr>
          <p:cNvPr id="33" name="Oval 32"/>
          <p:cNvSpPr/>
          <p:nvPr/>
        </p:nvSpPr>
        <p:spPr>
          <a:xfrm>
            <a:off x="2914650" y="32004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11</a:t>
            </a:r>
            <a:endParaRPr lang="en-US" sz="1200">
              <a:effectLst/>
              <a:ea typeface="ＭＳ 明朝"/>
              <a:cs typeface="Times New Roman"/>
            </a:endParaRPr>
          </a:p>
        </p:txBody>
      </p:sp>
      <p:sp>
        <p:nvSpPr>
          <p:cNvPr id="34" name="Oval 33"/>
          <p:cNvSpPr/>
          <p:nvPr/>
        </p:nvSpPr>
        <p:spPr>
          <a:xfrm>
            <a:off x="4286250" y="32004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12</a:t>
            </a:r>
            <a:endParaRPr lang="en-US" sz="1200">
              <a:effectLst/>
              <a:ea typeface="ＭＳ 明朝"/>
              <a:cs typeface="Times New Roman"/>
            </a:endParaRPr>
          </a:p>
        </p:txBody>
      </p:sp>
      <p:sp>
        <p:nvSpPr>
          <p:cNvPr id="35" name="Oval 34"/>
          <p:cNvSpPr/>
          <p:nvPr/>
        </p:nvSpPr>
        <p:spPr>
          <a:xfrm>
            <a:off x="5657850" y="32004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13</a:t>
            </a:r>
            <a:endParaRPr lang="en-US" sz="1200">
              <a:effectLst/>
              <a:ea typeface="ＭＳ 明朝"/>
              <a:cs typeface="Times New Roman"/>
            </a:endParaRPr>
          </a:p>
        </p:txBody>
      </p:sp>
      <p:sp>
        <p:nvSpPr>
          <p:cNvPr id="36" name="Oval 35"/>
          <p:cNvSpPr/>
          <p:nvPr/>
        </p:nvSpPr>
        <p:spPr>
          <a:xfrm>
            <a:off x="7029450" y="32004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14</a:t>
            </a:r>
            <a:endParaRPr lang="en-US" sz="1200">
              <a:effectLst/>
              <a:ea typeface="ＭＳ 明朝"/>
              <a:cs typeface="Times New Roman"/>
            </a:endParaRPr>
          </a:p>
        </p:txBody>
      </p:sp>
      <p:sp>
        <p:nvSpPr>
          <p:cNvPr id="37" name="Oval 36"/>
          <p:cNvSpPr/>
          <p:nvPr/>
        </p:nvSpPr>
        <p:spPr>
          <a:xfrm>
            <a:off x="8401050" y="32004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15</a:t>
            </a:r>
            <a:endParaRPr lang="en-US" sz="1200">
              <a:effectLst/>
              <a:ea typeface="ＭＳ 明朝"/>
              <a:cs typeface="Times New Roman"/>
            </a:endParaRPr>
          </a:p>
        </p:txBody>
      </p:sp>
      <p:sp>
        <p:nvSpPr>
          <p:cNvPr id="38" name="Oval 37"/>
          <p:cNvSpPr/>
          <p:nvPr/>
        </p:nvSpPr>
        <p:spPr>
          <a:xfrm>
            <a:off x="9772650" y="32004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16</a:t>
            </a:r>
            <a:endParaRPr lang="en-US" sz="1200">
              <a:effectLst/>
              <a:ea typeface="ＭＳ 明朝"/>
              <a:cs typeface="Times New Roman"/>
            </a:endParaRPr>
          </a:p>
        </p:txBody>
      </p:sp>
      <p:sp>
        <p:nvSpPr>
          <p:cNvPr id="39" name="Oval 38"/>
          <p:cNvSpPr/>
          <p:nvPr/>
        </p:nvSpPr>
        <p:spPr>
          <a:xfrm>
            <a:off x="11144250" y="3200400"/>
            <a:ext cx="228600" cy="228600"/>
          </a:xfrm>
          <a:prstGeom prst="ellipse">
            <a:avLst/>
          </a:prstGeom>
          <a:solidFill>
            <a:schemeClr val="bg1">
              <a:lumMod val="95000"/>
            </a:schemeClr>
          </a:solidFill>
          <a:ln>
            <a:solidFill>
              <a:schemeClr val="bg1">
                <a:lumMod val="50000"/>
              </a:schemeClr>
            </a:solidFill>
          </a:ln>
          <a:effectLst>
            <a:outerShdw blurRad="40000" dist="23000" dir="5400000" rotWithShape="0">
              <a:schemeClr val="tx1">
                <a:alpha val="35000"/>
              </a:schemeClr>
            </a:outerShdw>
          </a:effectLst>
        </p:spPr>
        <p:style>
          <a:lnRef idx="1">
            <a:schemeClr val="accent1"/>
          </a:lnRef>
          <a:fillRef idx="3">
            <a:schemeClr val="accent1"/>
          </a:fillRef>
          <a:effectRef idx="2">
            <a:schemeClr val="accent1"/>
          </a:effectRef>
          <a:fontRef idx="minor">
            <a:schemeClr val="lt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0"/>
              </a:spcAft>
            </a:pPr>
            <a:r>
              <a:rPr lang="en-US" sz="900" b="1">
                <a:solidFill>
                  <a:srgbClr val="262626"/>
                </a:solidFill>
                <a:effectLst/>
                <a:ea typeface="ＭＳ 明朝"/>
                <a:cs typeface="Times New Roman"/>
              </a:rPr>
              <a:t>17</a:t>
            </a:r>
            <a:endParaRPr lang="en-US" sz="1200">
              <a:effectLst/>
              <a:ea typeface="ＭＳ 明朝"/>
              <a:cs typeface="Times New Roman"/>
            </a:endParaRPr>
          </a:p>
        </p:txBody>
      </p:sp>
      <p:sp>
        <p:nvSpPr>
          <p:cNvPr id="41" name="Rounded Rectangle 40"/>
          <p:cNvSpPr/>
          <p:nvPr/>
        </p:nvSpPr>
        <p:spPr>
          <a:xfrm>
            <a:off x="3429000" y="4718176"/>
            <a:ext cx="2514600" cy="571500"/>
          </a:xfrm>
          <a:prstGeom prst="roundRect">
            <a:avLst/>
          </a:prstGeom>
          <a:solidFill>
            <a:schemeClr val="bg1"/>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dirty="0" smtClean="0">
                <a:solidFill>
                  <a:srgbClr val="558ED5"/>
                </a:solidFill>
              </a:rPr>
              <a:t>--</a:t>
            </a:r>
            <a:endParaRPr lang="en-US" dirty="0">
              <a:solidFill>
                <a:srgbClr val="558ED5"/>
              </a:solidFill>
            </a:endParaRPr>
          </a:p>
        </p:txBody>
      </p:sp>
      <p:sp>
        <p:nvSpPr>
          <p:cNvPr id="42" name="Rounded Rectangle 41"/>
          <p:cNvSpPr/>
          <p:nvPr/>
        </p:nvSpPr>
        <p:spPr>
          <a:xfrm>
            <a:off x="3429000" y="5746876"/>
            <a:ext cx="2514600" cy="571500"/>
          </a:xfrm>
          <a:prstGeom prst="roundRect">
            <a:avLst/>
          </a:prstGeom>
          <a:solidFill>
            <a:schemeClr val="bg1"/>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dirty="0" smtClean="0">
                <a:solidFill>
                  <a:srgbClr val="558ED5"/>
                </a:solidFill>
              </a:rPr>
              <a:t>--</a:t>
            </a:r>
            <a:endParaRPr lang="en-US" dirty="0">
              <a:solidFill>
                <a:srgbClr val="558ED5"/>
              </a:solidFill>
            </a:endParaRPr>
          </a:p>
        </p:txBody>
      </p:sp>
      <p:sp>
        <p:nvSpPr>
          <p:cNvPr id="43" name="Rounded Rectangle 42"/>
          <p:cNvSpPr/>
          <p:nvPr/>
        </p:nvSpPr>
        <p:spPr>
          <a:xfrm>
            <a:off x="457200" y="5746876"/>
            <a:ext cx="2514600" cy="571500"/>
          </a:xfrm>
          <a:prstGeom prst="roundRect">
            <a:avLst/>
          </a:prstGeom>
          <a:solidFill>
            <a:schemeClr val="bg1"/>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dirty="0" smtClean="0">
                <a:solidFill>
                  <a:srgbClr val="558ED5"/>
                </a:solidFill>
              </a:rPr>
              <a:t>--</a:t>
            </a:r>
            <a:endParaRPr lang="en-US" dirty="0">
              <a:solidFill>
                <a:srgbClr val="558ED5"/>
              </a:solidFill>
            </a:endParaRPr>
          </a:p>
        </p:txBody>
      </p:sp>
      <p:sp>
        <p:nvSpPr>
          <p:cNvPr id="44" name="Rounded Rectangle 43"/>
          <p:cNvSpPr/>
          <p:nvPr/>
        </p:nvSpPr>
        <p:spPr>
          <a:xfrm>
            <a:off x="457200" y="4718176"/>
            <a:ext cx="2514600" cy="571500"/>
          </a:xfrm>
          <a:prstGeom prst="roundRect">
            <a:avLst/>
          </a:prstGeom>
          <a:solidFill>
            <a:schemeClr val="bg1"/>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dirty="0" smtClean="0">
                <a:solidFill>
                  <a:srgbClr val="558ED5"/>
                </a:solidFill>
              </a:rPr>
              <a:t>--</a:t>
            </a:r>
            <a:endParaRPr lang="en-US" dirty="0">
              <a:solidFill>
                <a:srgbClr val="558ED5"/>
              </a:solidFill>
            </a:endParaRPr>
          </a:p>
        </p:txBody>
      </p:sp>
      <p:sp>
        <p:nvSpPr>
          <p:cNvPr id="45" name="Rounded Rectangle 44"/>
          <p:cNvSpPr/>
          <p:nvPr/>
        </p:nvSpPr>
        <p:spPr>
          <a:xfrm>
            <a:off x="9372600" y="4718176"/>
            <a:ext cx="2514600" cy="571500"/>
          </a:xfrm>
          <a:prstGeom prst="roundRect">
            <a:avLst/>
          </a:prstGeom>
          <a:solidFill>
            <a:schemeClr val="bg1"/>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dirty="0" smtClean="0">
                <a:solidFill>
                  <a:srgbClr val="558ED5"/>
                </a:solidFill>
              </a:rPr>
              <a:t>--</a:t>
            </a:r>
            <a:endParaRPr lang="en-US" dirty="0">
              <a:solidFill>
                <a:srgbClr val="558ED5"/>
              </a:solidFill>
            </a:endParaRPr>
          </a:p>
        </p:txBody>
      </p:sp>
      <p:sp>
        <p:nvSpPr>
          <p:cNvPr id="46" name="Rounded Rectangle 45"/>
          <p:cNvSpPr/>
          <p:nvPr/>
        </p:nvSpPr>
        <p:spPr>
          <a:xfrm>
            <a:off x="9372600" y="5746876"/>
            <a:ext cx="2514600" cy="571500"/>
          </a:xfrm>
          <a:prstGeom prst="roundRect">
            <a:avLst/>
          </a:prstGeom>
          <a:solidFill>
            <a:schemeClr val="bg1"/>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dirty="0" smtClean="0">
                <a:solidFill>
                  <a:srgbClr val="558ED5"/>
                </a:solidFill>
              </a:rPr>
              <a:t>--</a:t>
            </a:r>
            <a:endParaRPr lang="en-US" dirty="0">
              <a:solidFill>
                <a:srgbClr val="558ED5"/>
              </a:solidFill>
            </a:endParaRPr>
          </a:p>
        </p:txBody>
      </p:sp>
      <p:sp>
        <p:nvSpPr>
          <p:cNvPr id="47" name="Rounded Rectangle 46"/>
          <p:cNvSpPr/>
          <p:nvPr/>
        </p:nvSpPr>
        <p:spPr>
          <a:xfrm>
            <a:off x="6400800" y="4718176"/>
            <a:ext cx="2514600" cy="571500"/>
          </a:xfrm>
          <a:prstGeom prst="roundRect">
            <a:avLst/>
          </a:prstGeom>
          <a:solidFill>
            <a:schemeClr val="bg1"/>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dirty="0" smtClean="0">
                <a:solidFill>
                  <a:srgbClr val="558ED5"/>
                </a:solidFill>
              </a:rPr>
              <a:t>--</a:t>
            </a:r>
            <a:endParaRPr lang="en-US" dirty="0">
              <a:solidFill>
                <a:srgbClr val="558ED5"/>
              </a:solidFill>
            </a:endParaRPr>
          </a:p>
        </p:txBody>
      </p:sp>
      <p:sp>
        <p:nvSpPr>
          <p:cNvPr id="48" name="Rounded Rectangle 47"/>
          <p:cNvSpPr/>
          <p:nvPr/>
        </p:nvSpPr>
        <p:spPr>
          <a:xfrm>
            <a:off x="6400800" y="5746876"/>
            <a:ext cx="2514600" cy="571500"/>
          </a:xfrm>
          <a:prstGeom prst="roundRect">
            <a:avLst/>
          </a:prstGeom>
          <a:solidFill>
            <a:schemeClr val="bg1"/>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dirty="0" smtClean="0">
                <a:solidFill>
                  <a:srgbClr val="558ED5"/>
                </a:solidFill>
              </a:rPr>
              <a:t>--</a:t>
            </a:r>
            <a:endParaRPr lang="en-US" dirty="0">
              <a:solidFill>
                <a:srgbClr val="558ED5"/>
              </a:solidFill>
            </a:endParaRPr>
          </a:p>
        </p:txBody>
      </p:sp>
    </p:spTree>
    <p:extLst>
      <p:ext uri="{BB962C8B-B14F-4D97-AF65-F5344CB8AC3E}">
        <p14:creationId xmlns:p14="http://schemas.microsoft.com/office/powerpoint/2010/main" val="23961904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ctr">
              <a:buNone/>
            </a:pPr>
            <a:endParaRPr lang="en-US" dirty="0" smtClean="0">
              <a:effectLst/>
            </a:endParaRPr>
          </a:p>
          <a:p>
            <a:pPr marL="0" indent="0" algn="ctr">
              <a:buNone/>
            </a:pPr>
            <a:r>
              <a:rPr lang="en-US" dirty="0" smtClean="0">
                <a:effectLst/>
              </a:rPr>
              <a:t>Web, Mobile, IVR, POS, Virtual Assistants, HID</a:t>
            </a: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32</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smtClean="0"/>
              <a:t>Omni and Multi-Channel Platform Overview</a:t>
            </a:r>
            <a:endParaRPr lang="en-US" dirty="0"/>
          </a:p>
        </p:txBody>
      </p:sp>
    </p:spTree>
    <p:extLst>
      <p:ext uri="{BB962C8B-B14F-4D97-AF65-F5344CB8AC3E}">
        <p14:creationId xmlns:p14="http://schemas.microsoft.com/office/powerpoint/2010/main" val="1438719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just">
              <a:buNone/>
            </a:pPr>
            <a:r>
              <a:rPr lang="en-AU" sz="2000" dirty="0" smtClean="0">
                <a:latin typeface="Gill Sans"/>
              </a:rPr>
              <a:t>	</a:t>
            </a:r>
            <a:r>
              <a:rPr lang="en-AU" sz="2000" dirty="0" err="1" smtClean="0">
                <a:latin typeface="Gill Sans"/>
              </a:rPr>
              <a:t>VoiceSecure</a:t>
            </a:r>
            <a:r>
              <a:rPr lang="en-AU" sz="2000" dirty="0" smtClean="0">
                <a:latin typeface="Gill Sans"/>
              </a:rPr>
              <a:t> has a demonstrable capability to deploy Facial Recognition or Fingerprint interfaced with Voice Biometrics so enrolees can use smart phones and tablets to securely authenticate themselves. </a:t>
            </a:r>
            <a:r>
              <a:rPr lang="en-AU" sz="2000" dirty="0" smtClean="0">
                <a:latin typeface="Gill Sans"/>
              </a:rPr>
              <a:t>Further ability is provided </a:t>
            </a:r>
            <a:r>
              <a:rPr lang="en-AU" sz="2000" dirty="0" smtClean="0">
                <a:latin typeface="Gill Sans"/>
              </a:rPr>
              <a:t>to take a “</a:t>
            </a:r>
            <a:r>
              <a:rPr lang="en-AU" sz="2000" dirty="0" err="1" smtClean="0">
                <a:latin typeface="Gill Sans"/>
              </a:rPr>
              <a:t>selfie</a:t>
            </a:r>
            <a:r>
              <a:rPr lang="en-AU" sz="2000" dirty="0" smtClean="0">
                <a:latin typeface="Gill Sans"/>
              </a:rPr>
              <a:t>” with a passport, driver’s license, or other government </a:t>
            </a:r>
            <a:r>
              <a:rPr lang="en-AU" sz="2000" dirty="0" smtClean="0">
                <a:latin typeface="Gill Sans"/>
              </a:rPr>
              <a:t>identification</a:t>
            </a:r>
            <a:r>
              <a:rPr lang="en-AU" sz="2000" dirty="0" smtClean="0">
                <a:latin typeface="Gill Sans"/>
              </a:rPr>
              <a:t> where the enrolee’s face and </a:t>
            </a:r>
            <a:r>
              <a:rPr lang="en-AU" sz="2000" dirty="0" smtClean="0">
                <a:latin typeface="Gill Sans"/>
              </a:rPr>
              <a:t>the document </a:t>
            </a:r>
            <a:r>
              <a:rPr lang="en-AU" sz="2000" dirty="0" smtClean="0">
                <a:latin typeface="Gill Sans"/>
              </a:rPr>
              <a:t>photo is compared and verified.</a:t>
            </a:r>
            <a:endParaRPr lang="en-US" sz="2000"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33</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smtClean="0"/>
              <a:t>Multi-Modal Platform Overview</a:t>
            </a:r>
            <a:endParaRPr lang="en-US" dirty="0"/>
          </a:p>
        </p:txBody>
      </p:sp>
      <p:graphicFrame>
        <p:nvGraphicFramePr>
          <p:cNvPr id="6" name="Content Placeholder 3">
            <a:extLst>
              <a:ext uri="{FF2B5EF4-FFF2-40B4-BE49-F238E27FC236}">
                <a16:creationId xmlns:a16="http://schemas.microsoft.com/office/drawing/2014/main" xmlns="" id="{93D56101-A2AB-493A-8AE2-B84EB5460581}"/>
              </a:ext>
            </a:extLst>
          </p:cNvPr>
          <p:cNvGraphicFramePr>
            <a:graphicFrameLocks/>
          </p:cNvGraphicFramePr>
          <p:nvPr>
            <p:extLst>
              <p:ext uri="{D42A27DB-BD31-4B8C-83A1-F6EECF244321}">
                <p14:modId xmlns:p14="http://schemas.microsoft.com/office/powerpoint/2010/main" val="3674858284"/>
              </p:ext>
            </p:extLst>
          </p:nvPr>
        </p:nvGraphicFramePr>
        <p:xfrm>
          <a:off x="1536766" y="4703841"/>
          <a:ext cx="3311146" cy="14134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Content Placeholder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663931" y="3003923"/>
            <a:ext cx="5458959" cy="3062155"/>
          </a:xfrm>
          <a:prstGeom prst="rect">
            <a:avLst/>
          </a:prstGeom>
        </p:spPr>
      </p:pic>
      <p:pic>
        <p:nvPicPr>
          <p:cNvPr id="2" name="Picture 1"/>
          <p:cNvPicPr>
            <a:picLocks noChangeAspect="1"/>
          </p:cNvPicPr>
          <p:nvPr/>
        </p:nvPicPr>
        <p:blipFill>
          <a:blip r:embed="rId9">
            <a:duotone>
              <a:schemeClr val="accent1">
                <a:shade val="45000"/>
                <a:satMod val="135000"/>
              </a:schemeClr>
              <a:prstClr val="white"/>
            </a:duotone>
            <a:alphaModFix amt="73000"/>
          </a:blip>
          <a:stretch>
            <a:fillRect/>
          </a:stretch>
        </p:blipFill>
        <p:spPr>
          <a:xfrm>
            <a:off x="1813986" y="2752552"/>
            <a:ext cx="2747144" cy="1782449"/>
          </a:xfrm>
          <a:prstGeom prst="rect">
            <a:avLst/>
          </a:prstGeom>
          <a:noFill/>
        </p:spPr>
      </p:pic>
    </p:spTree>
    <p:extLst>
      <p:ext uri="{BB962C8B-B14F-4D97-AF65-F5344CB8AC3E}">
        <p14:creationId xmlns:p14="http://schemas.microsoft.com/office/powerpoint/2010/main" val="31747190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34</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smtClean="0"/>
              <a:t>On-Device Biometrics</a:t>
            </a:r>
            <a:endParaRPr lang="en-US" dirty="0"/>
          </a:p>
        </p:txBody>
      </p:sp>
      <p:sp>
        <p:nvSpPr>
          <p:cNvPr id="18" name="Google Shape;168;p24"/>
          <p:cNvSpPr txBox="1"/>
          <p:nvPr/>
        </p:nvSpPr>
        <p:spPr>
          <a:xfrm>
            <a:off x="8380941" y="3956058"/>
            <a:ext cx="3486487" cy="2335263"/>
          </a:xfrm>
          <a:prstGeom prst="rect">
            <a:avLst/>
          </a:prstGeom>
          <a:solidFill>
            <a:srgbClr val="FFFFFF"/>
          </a:solidFill>
          <a:ln>
            <a:noFill/>
          </a:ln>
        </p:spPr>
        <p:txBody>
          <a:bodyPr spcFirstLastPara="1" wrap="square" lIns="91425" tIns="45700" rIns="91425" bIns="45700" anchor="t" anchorCtr="0">
            <a:noAutofit/>
          </a:bodyPr>
          <a:lstStyle/>
          <a:p>
            <a:pPr marL="457200" marR="0" lvl="0" indent="-304800" algn="l" rtl="0">
              <a:lnSpc>
                <a:spcPct val="120000"/>
              </a:lnSpc>
              <a:spcBef>
                <a:spcPts val="0"/>
              </a:spcBef>
              <a:spcAft>
                <a:spcPts val="0"/>
              </a:spcAft>
              <a:buClr>
                <a:srgbClr val="6492FF"/>
              </a:buClr>
              <a:buSzPts val="1200"/>
              <a:buFont typeface="Montserrat"/>
              <a:buChar char="❏"/>
            </a:pPr>
            <a:r>
              <a:rPr lang="en-GB" sz="1200" b="1" dirty="0">
                <a:solidFill>
                  <a:srgbClr val="6492FF"/>
                </a:solidFill>
                <a:latin typeface="Montserrat"/>
                <a:ea typeface="Montserrat"/>
                <a:cs typeface="Montserrat"/>
                <a:sym typeface="Montserrat"/>
              </a:rPr>
              <a:t>Biometric Parameters carried locally</a:t>
            </a:r>
            <a:endParaRPr sz="1200" b="1" dirty="0">
              <a:solidFill>
                <a:srgbClr val="6492FF"/>
              </a:solidFill>
              <a:latin typeface="Montserrat"/>
              <a:ea typeface="Montserrat"/>
              <a:cs typeface="Montserrat"/>
              <a:sym typeface="Montserrat"/>
            </a:endParaRPr>
          </a:p>
          <a:p>
            <a:pPr marL="457200" marR="0" lvl="0" indent="0" algn="l" rtl="0">
              <a:lnSpc>
                <a:spcPct val="120000"/>
              </a:lnSpc>
              <a:spcBef>
                <a:spcPts val="0"/>
              </a:spcBef>
              <a:spcAft>
                <a:spcPts val="0"/>
              </a:spcAft>
              <a:buNone/>
            </a:pPr>
            <a:endParaRPr sz="1200" b="1" dirty="0">
              <a:solidFill>
                <a:srgbClr val="6492FF"/>
              </a:solidFill>
              <a:latin typeface="Montserrat"/>
              <a:ea typeface="Montserrat"/>
              <a:cs typeface="Montserrat"/>
              <a:sym typeface="Montserrat"/>
            </a:endParaRPr>
          </a:p>
          <a:p>
            <a:pPr marL="457200" marR="0" lvl="0" indent="-304800" algn="l" rtl="0">
              <a:lnSpc>
                <a:spcPct val="120000"/>
              </a:lnSpc>
              <a:spcBef>
                <a:spcPts val="0"/>
              </a:spcBef>
              <a:spcAft>
                <a:spcPts val="0"/>
              </a:spcAft>
              <a:buClr>
                <a:srgbClr val="6492FF"/>
              </a:buClr>
              <a:buSzPts val="1200"/>
              <a:buFont typeface="Montserrat"/>
              <a:buChar char="❏"/>
            </a:pPr>
            <a:r>
              <a:rPr lang="en-GB" sz="1200" b="1" dirty="0">
                <a:solidFill>
                  <a:srgbClr val="6492FF"/>
                </a:solidFill>
                <a:latin typeface="Montserrat"/>
                <a:ea typeface="Montserrat"/>
                <a:cs typeface="Montserrat"/>
                <a:sym typeface="Montserrat"/>
              </a:rPr>
              <a:t>Unique AI “</a:t>
            </a:r>
            <a:r>
              <a:rPr lang="en-GB" sz="1200" b="1" dirty="0" err="1">
                <a:solidFill>
                  <a:srgbClr val="6492FF"/>
                </a:solidFill>
                <a:latin typeface="Montserrat"/>
                <a:ea typeface="Montserrat"/>
                <a:cs typeface="Montserrat"/>
                <a:sym typeface="Montserrat"/>
              </a:rPr>
              <a:t>voicekey</a:t>
            </a:r>
            <a:r>
              <a:rPr lang="en-GB" sz="1200" b="1" dirty="0">
                <a:solidFill>
                  <a:srgbClr val="6492FF"/>
                </a:solidFill>
                <a:latin typeface="Montserrat"/>
                <a:ea typeface="Montserrat"/>
                <a:cs typeface="Montserrat"/>
                <a:sym typeface="Montserrat"/>
              </a:rPr>
              <a:t>” can be carried on smart device – providing ownership of biometric classifier</a:t>
            </a:r>
            <a:endParaRPr sz="1200" b="1" dirty="0">
              <a:solidFill>
                <a:srgbClr val="6492FF"/>
              </a:solidFill>
              <a:latin typeface="Montserrat"/>
              <a:ea typeface="Montserrat"/>
              <a:cs typeface="Montserrat"/>
              <a:sym typeface="Montserrat"/>
            </a:endParaRPr>
          </a:p>
          <a:p>
            <a:pPr marL="457200" marR="0" lvl="0" indent="0" algn="l" rtl="0">
              <a:lnSpc>
                <a:spcPct val="120000"/>
              </a:lnSpc>
              <a:spcBef>
                <a:spcPts val="0"/>
              </a:spcBef>
              <a:spcAft>
                <a:spcPts val="0"/>
              </a:spcAft>
              <a:buNone/>
            </a:pPr>
            <a:endParaRPr sz="1200" b="1" dirty="0">
              <a:solidFill>
                <a:srgbClr val="6492FF"/>
              </a:solidFill>
              <a:latin typeface="Montserrat"/>
              <a:ea typeface="Montserrat"/>
              <a:cs typeface="Montserrat"/>
              <a:sym typeface="Montserrat"/>
            </a:endParaRPr>
          </a:p>
          <a:p>
            <a:pPr marL="457200" marR="0" lvl="0" indent="-304800" algn="l" rtl="0">
              <a:lnSpc>
                <a:spcPct val="120000"/>
              </a:lnSpc>
              <a:spcBef>
                <a:spcPts val="0"/>
              </a:spcBef>
              <a:spcAft>
                <a:spcPts val="0"/>
              </a:spcAft>
              <a:buClr>
                <a:srgbClr val="6492FF"/>
              </a:buClr>
              <a:buSzPts val="1200"/>
              <a:buFont typeface="Montserrat"/>
              <a:buChar char="❏"/>
            </a:pPr>
            <a:r>
              <a:rPr lang="en-GB" sz="1200" b="1" dirty="0">
                <a:solidFill>
                  <a:srgbClr val="6492FF"/>
                </a:solidFill>
                <a:latin typeface="Montserrat"/>
                <a:ea typeface="Montserrat"/>
                <a:cs typeface="Montserrat"/>
                <a:sym typeface="Montserrat"/>
              </a:rPr>
              <a:t>AI Biometric classifier only created at time of authentication.</a:t>
            </a:r>
            <a:endParaRPr sz="1200" b="1" dirty="0">
              <a:solidFill>
                <a:srgbClr val="6492FF"/>
              </a:solidFill>
              <a:latin typeface="Montserrat"/>
              <a:ea typeface="Montserrat"/>
              <a:cs typeface="Montserrat"/>
              <a:sym typeface="Montserrat"/>
            </a:endParaRPr>
          </a:p>
          <a:p>
            <a:pPr marL="171450" marR="0" lvl="0" indent="-57150" algn="l" rtl="0">
              <a:lnSpc>
                <a:spcPct val="120000"/>
              </a:lnSpc>
              <a:spcBef>
                <a:spcPts val="0"/>
              </a:spcBef>
              <a:spcAft>
                <a:spcPts val="0"/>
              </a:spcAft>
              <a:buClr>
                <a:schemeClr val="dk1"/>
              </a:buClr>
              <a:buSzPts val="1800"/>
              <a:buFont typeface="Arial"/>
              <a:buNone/>
            </a:pPr>
            <a:endParaRPr sz="1200" dirty="0">
              <a:solidFill>
                <a:srgbClr val="6492FF"/>
              </a:solidFill>
              <a:latin typeface="Montserrat"/>
              <a:ea typeface="Montserrat"/>
              <a:cs typeface="Montserrat"/>
              <a:sym typeface="Montserrat"/>
            </a:endParaRPr>
          </a:p>
        </p:txBody>
      </p:sp>
      <p:pic>
        <p:nvPicPr>
          <p:cNvPr id="19" name="Google Shape;169;p24"/>
          <p:cNvPicPr preferRelativeResize="0"/>
          <p:nvPr/>
        </p:nvPicPr>
        <p:blipFill rotWithShape="1">
          <a:blip r:embed="rId3">
            <a:alphaModFix/>
          </a:blip>
          <a:srcRect/>
          <a:stretch/>
        </p:blipFill>
        <p:spPr>
          <a:xfrm>
            <a:off x="9345627" y="2330985"/>
            <a:ext cx="1707175" cy="1121100"/>
          </a:xfrm>
          <a:prstGeom prst="rect">
            <a:avLst/>
          </a:prstGeom>
          <a:noFill/>
          <a:ln>
            <a:noFill/>
          </a:ln>
        </p:spPr>
      </p:pic>
      <p:graphicFrame>
        <p:nvGraphicFramePr>
          <p:cNvPr id="20" name="Content Placeholder 3">
            <a:extLst>
              <a:ext uri="{FF2B5EF4-FFF2-40B4-BE49-F238E27FC236}">
                <a16:creationId xmlns:a16="http://schemas.microsoft.com/office/drawing/2014/main" xmlns="" id="{93D56101-A2AB-493A-8AE2-B84EB5460581}"/>
              </a:ext>
            </a:extLst>
          </p:cNvPr>
          <p:cNvGraphicFramePr>
            <a:graphicFrameLocks noGrp="1"/>
          </p:cNvGraphicFramePr>
          <p:nvPr>
            <p:ph idx="1"/>
            <p:extLst>
              <p:ext uri="{D42A27DB-BD31-4B8C-83A1-F6EECF244321}">
                <p14:modId xmlns:p14="http://schemas.microsoft.com/office/powerpoint/2010/main" val="4192955258"/>
              </p:ext>
            </p:extLst>
          </p:nvPr>
        </p:nvGraphicFramePr>
        <p:xfrm>
          <a:off x="4076391" y="4202427"/>
          <a:ext cx="3871549" cy="1652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21" name="Diagram 20">
            <a:extLst>
              <a:ext uri="{FF2B5EF4-FFF2-40B4-BE49-F238E27FC236}">
                <a16:creationId xmlns:a16="http://schemas.microsoft.com/office/drawing/2014/main" xmlns="" id="{A85C413C-47CE-480E-9DA9-C6FC75CBB451}"/>
              </a:ext>
            </a:extLst>
          </p:cNvPr>
          <p:cNvGraphicFramePr/>
          <p:nvPr>
            <p:extLst>
              <p:ext uri="{D42A27DB-BD31-4B8C-83A1-F6EECF244321}">
                <p14:modId xmlns:p14="http://schemas.microsoft.com/office/powerpoint/2010/main" val="3910881239"/>
              </p:ext>
            </p:extLst>
          </p:nvPr>
        </p:nvGraphicFramePr>
        <p:xfrm>
          <a:off x="590965" y="2591572"/>
          <a:ext cx="2973318" cy="210500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22" name="Google Shape;332;p36" descr="Laptop"/>
          <p:cNvPicPr preferRelativeResize="0"/>
          <p:nvPr/>
        </p:nvPicPr>
        <p:blipFill rotWithShape="1">
          <a:blip r:embed="rId14">
            <a:alphaModFix/>
          </a:blip>
          <a:srcRect/>
          <a:stretch/>
        </p:blipFill>
        <p:spPr>
          <a:xfrm>
            <a:off x="4501149" y="2670385"/>
            <a:ext cx="891540" cy="891540"/>
          </a:xfrm>
          <a:prstGeom prst="rect">
            <a:avLst/>
          </a:prstGeom>
          <a:noFill/>
          <a:ln>
            <a:noFill/>
          </a:ln>
        </p:spPr>
      </p:pic>
      <p:pic>
        <p:nvPicPr>
          <p:cNvPr id="23" name="Google Shape;333;p36" descr="Smart Phone"/>
          <p:cNvPicPr preferRelativeResize="0"/>
          <p:nvPr/>
        </p:nvPicPr>
        <p:blipFill rotWithShape="1">
          <a:blip r:embed="rId15">
            <a:alphaModFix/>
          </a:blip>
          <a:srcRect/>
          <a:stretch/>
        </p:blipFill>
        <p:spPr>
          <a:xfrm>
            <a:off x="6309190" y="2231878"/>
            <a:ext cx="1724181" cy="1724181"/>
          </a:xfrm>
          <a:prstGeom prst="rect">
            <a:avLst/>
          </a:prstGeom>
          <a:noFill/>
          <a:ln>
            <a:noFill/>
          </a:ln>
        </p:spPr>
      </p:pic>
      <p:sp>
        <p:nvSpPr>
          <p:cNvPr id="24" name="Google Shape;334;p36"/>
          <p:cNvSpPr txBox="1"/>
          <p:nvPr/>
        </p:nvSpPr>
        <p:spPr>
          <a:xfrm>
            <a:off x="4326323" y="1685918"/>
            <a:ext cx="1565400" cy="613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2500" b="1" dirty="0">
                <a:solidFill>
                  <a:srgbClr val="6492FF"/>
                </a:solidFill>
                <a:latin typeface="Arial Narrow"/>
                <a:ea typeface="Arial Narrow"/>
                <a:cs typeface="Arial Narrow"/>
                <a:sym typeface="Arial Narrow"/>
              </a:rPr>
              <a:t>Web</a:t>
            </a:r>
            <a:endParaRPr sz="2500" dirty="0">
              <a:solidFill>
                <a:srgbClr val="6492FF"/>
              </a:solidFill>
            </a:endParaRPr>
          </a:p>
        </p:txBody>
      </p:sp>
      <p:pic>
        <p:nvPicPr>
          <p:cNvPr id="27" name="Google Shape;337;p36"/>
          <p:cNvPicPr preferRelativeResize="0"/>
          <p:nvPr/>
        </p:nvPicPr>
        <p:blipFill>
          <a:blip r:embed="rId16">
            <a:alphaModFix/>
          </a:blip>
          <a:stretch>
            <a:fillRect/>
          </a:stretch>
        </p:blipFill>
        <p:spPr>
          <a:xfrm>
            <a:off x="4326323" y="2271963"/>
            <a:ext cx="1688400" cy="1688400"/>
          </a:xfrm>
          <a:prstGeom prst="rect">
            <a:avLst/>
          </a:prstGeom>
          <a:noFill/>
          <a:ln>
            <a:noFill/>
          </a:ln>
        </p:spPr>
      </p:pic>
      <p:sp>
        <p:nvSpPr>
          <p:cNvPr id="28" name="Google Shape;338;p36"/>
          <p:cNvSpPr txBox="1"/>
          <p:nvPr/>
        </p:nvSpPr>
        <p:spPr>
          <a:xfrm>
            <a:off x="6382540" y="1685918"/>
            <a:ext cx="1565400" cy="613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2500" b="1" dirty="0">
                <a:solidFill>
                  <a:srgbClr val="6492FF"/>
                </a:solidFill>
                <a:latin typeface="Arial Narrow"/>
                <a:ea typeface="Arial Narrow"/>
                <a:cs typeface="Arial Narrow"/>
                <a:sym typeface="Arial Narrow"/>
              </a:rPr>
              <a:t>Mobile</a:t>
            </a:r>
            <a:endParaRPr sz="2500" dirty="0">
              <a:solidFill>
                <a:srgbClr val="6492FF"/>
              </a:solidFill>
            </a:endParaRPr>
          </a:p>
        </p:txBody>
      </p:sp>
      <p:sp>
        <p:nvSpPr>
          <p:cNvPr id="29" name="Google Shape;334;p36"/>
          <p:cNvSpPr txBox="1"/>
          <p:nvPr/>
        </p:nvSpPr>
        <p:spPr>
          <a:xfrm>
            <a:off x="1088559" y="1685918"/>
            <a:ext cx="1565400" cy="613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2500" b="1" dirty="0" smtClean="0">
                <a:solidFill>
                  <a:srgbClr val="6492FF"/>
                </a:solidFill>
                <a:latin typeface="Arial Narrow"/>
                <a:ea typeface="Arial Narrow"/>
                <a:cs typeface="Arial Narrow"/>
                <a:sym typeface="Arial Narrow"/>
              </a:rPr>
              <a:t>Voice Assistants</a:t>
            </a:r>
            <a:endParaRPr sz="2500" dirty="0">
              <a:solidFill>
                <a:srgbClr val="6492FF"/>
              </a:solidFill>
            </a:endParaRPr>
          </a:p>
        </p:txBody>
      </p:sp>
      <p:sp>
        <p:nvSpPr>
          <p:cNvPr id="30" name="Google Shape;338;p36"/>
          <p:cNvSpPr txBox="1"/>
          <p:nvPr/>
        </p:nvSpPr>
        <p:spPr>
          <a:xfrm>
            <a:off x="9345627" y="1717785"/>
            <a:ext cx="1565400" cy="613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2500" b="1" dirty="0" smtClean="0">
                <a:solidFill>
                  <a:srgbClr val="6492FF"/>
                </a:solidFill>
                <a:latin typeface="Arial Narrow"/>
                <a:ea typeface="Arial Narrow"/>
                <a:cs typeface="Arial Narrow"/>
                <a:sym typeface="Arial Narrow"/>
              </a:rPr>
              <a:t>Other</a:t>
            </a:r>
            <a:endParaRPr sz="2500" dirty="0">
              <a:solidFill>
                <a:srgbClr val="6492FF"/>
              </a:solidFill>
            </a:endParaRPr>
          </a:p>
        </p:txBody>
      </p:sp>
    </p:spTree>
    <p:extLst>
      <p:ext uri="{BB962C8B-B14F-4D97-AF65-F5344CB8AC3E}">
        <p14:creationId xmlns:p14="http://schemas.microsoft.com/office/powerpoint/2010/main" val="28766163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ctr">
              <a:buNone/>
            </a:pPr>
            <a:endParaRPr lang="en-US" dirty="0" smtClean="0">
              <a:effectLst/>
            </a:endParaRPr>
          </a:p>
          <a:p>
            <a:pPr marL="0" indent="0" algn="ctr">
              <a:buNone/>
            </a:pPr>
            <a:endParaRPr lang="en-US" dirty="0" smtClean="0">
              <a:effectLst/>
            </a:endParaRPr>
          </a:p>
          <a:p>
            <a:pPr marL="0" indent="0" algn="ctr">
              <a:buNone/>
            </a:pPr>
            <a:r>
              <a:rPr lang="en-US" dirty="0" smtClean="0">
                <a:effectLst/>
              </a:rPr>
              <a:t>LANGUAGE, LOCATION, LEGAL &amp; PRIVACY</a:t>
            </a: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35</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smtClean="0"/>
              <a:t>Platform Security, Scalability </a:t>
            </a:r>
            <a:br>
              <a:rPr lang="en-US" dirty="0" smtClean="0"/>
            </a:br>
            <a:r>
              <a:rPr lang="en-US" dirty="0" smtClean="0"/>
              <a:t>&amp; Ease of Integration</a:t>
            </a:r>
            <a:endParaRPr lang="en-US" dirty="0"/>
          </a:p>
        </p:txBody>
      </p:sp>
    </p:spTree>
    <p:extLst>
      <p:ext uri="{BB962C8B-B14F-4D97-AF65-F5344CB8AC3E}">
        <p14:creationId xmlns:p14="http://schemas.microsoft.com/office/powerpoint/2010/main" val="23218480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ctr">
              <a:buNone/>
            </a:pPr>
            <a:endParaRPr lang="en-US" dirty="0" smtClean="0">
              <a:effectLst/>
            </a:endParaRPr>
          </a:p>
          <a:p>
            <a:pPr marL="0" indent="0" algn="ctr">
              <a:buNone/>
            </a:pPr>
            <a:endParaRPr lang="en-US" dirty="0">
              <a:effectLst/>
            </a:endParaRPr>
          </a:p>
          <a:p>
            <a:pPr marL="0" indent="0" algn="ctr">
              <a:buNone/>
            </a:pPr>
            <a:endParaRPr lang="en-US" dirty="0" smtClean="0">
              <a:effectLst/>
            </a:endParaRPr>
          </a:p>
          <a:p>
            <a:pPr marL="0" indent="0" algn="ctr">
              <a:buNone/>
            </a:pPr>
            <a:endParaRPr lang="en-US" dirty="0">
              <a:effectLst/>
            </a:endParaRPr>
          </a:p>
          <a:p>
            <a:pPr marL="0" indent="0" algn="ctr">
              <a:buNone/>
            </a:pPr>
            <a:r>
              <a:rPr lang="en-US" dirty="0" smtClean="0">
                <a:effectLst/>
              </a:rPr>
              <a:t>   </a:t>
            </a:r>
          </a:p>
          <a:p>
            <a:pPr marL="0" indent="0" algn="ctr">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36</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smtClean="0"/>
              <a:t>Use Cases of OneSource </a:t>
            </a:r>
            <a:br>
              <a:rPr lang="en-US" dirty="0" smtClean="0"/>
            </a:br>
            <a:r>
              <a:rPr lang="en-US" dirty="0" smtClean="0"/>
              <a:t>Identity Management Integration</a:t>
            </a:r>
            <a:endParaRPr lang="en-US" dirty="0"/>
          </a:p>
        </p:txBody>
      </p:sp>
      <p:sp>
        <p:nvSpPr>
          <p:cNvPr id="6" name="Content Placeholder 2"/>
          <p:cNvSpPr txBox="1">
            <a:spLocks/>
          </p:cNvSpPr>
          <p:nvPr/>
        </p:nvSpPr>
        <p:spPr>
          <a:xfrm>
            <a:off x="769620" y="1412112"/>
            <a:ext cx="11109960" cy="4866458"/>
          </a:xfrm>
          <a:prstGeom prst="rect">
            <a:avLst/>
          </a:prstGeom>
        </p:spPr>
        <p:txBody>
          <a:bodyPr vert="horz" lIns="91435" tIns="45718" rIns="91435" bIns="45718" rtlCol="0">
            <a:normAutofit fontScale="55000" lnSpcReduction="20000"/>
          </a:bodyPr>
          <a:lst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a:t>	- RJR &amp; XSP INTEGRATION</a:t>
            </a:r>
          </a:p>
          <a:p>
            <a:pPr marL="0" indent="0">
              <a:buNone/>
            </a:pPr>
            <a:r>
              <a:rPr lang="en-US" dirty="0"/>
              <a:t>		- MULTI-MODAL EXAMPLE</a:t>
            </a:r>
          </a:p>
          <a:p>
            <a:pPr marL="0" indent="0">
              <a:buNone/>
            </a:pPr>
            <a:r>
              <a:rPr lang="en-US" dirty="0"/>
              <a:t>	- BARCLAYS BANKING</a:t>
            </a:r>
          </a:p>
          <a:p>
            <a:pPr marL="0" indent="0">
              <a:buNone/>
            </a:pPr>
            <a:r>
              <a:rPr lang="en-US" dirty="0"/>
              <a:t>		- PINLESS BANKING, ON-DEVICE EXAMPLE</a:t>
            </a:r>
          </a:p>
          <a:p>
            <a:pPr marL="0" indent="0">
              <a:buNone/>
            </a:pPr>
            <a:r>
              <a:rPr lang="en-US" dirty="0"/>
              <a:t>	- VOICESECURE CONFERENCING</a:t>
            </a:r>
          </a:p>
          <a:p>
            <a:pPr marL="0" indent="0">
              <a:buNone/>
            </a:pPr>
            <a:r>
              <a:rPr lang="en-US" dirty="0"/>
              <a:t>		- MULTI-CHANNEL EXAMPLE</a:t>
            </a:r>
          </a:p>
          <a:p>
            <a:pPr marL="0" indent="0">
              <a:buNone/>
            </a:pPr>
            <a:r>
              <a:rPr lang="en-US" dirty="0"/>
              <a:t>	- KIM, CONVERSATIONAL COMMERCE (1-800 FLOWERS)</a:t>
            </a:r>
          </a:p>
          <a:p>
            <a:pPr marL="0" indent="0">
              <a:buNone/>
            </a:pPr>
            <a:r>
              <a:rPr lang="en-US" dirty="0"/>
              <a:t>		- CONVERSATIONAL COMMERCE EXAMPLE </a:t>
            </a:r>
          </a:p>
          <a:p>
            <a:pPr marL="0" indent="0">
              <a:buNone/>
            </a:pPr>
            <a:r>
              <a:rPr lang="en-US" dirty="0"/>
              <a:t>	- CVS PHARMACY APPLICATION</a:t>
            </a:r>
          </a:p>
          <a:p>
            <a:pPr marL="0" indent="0">
              <a:buNone/>
            </a:pPr>
            <a:r>
              <a:rPr lang="en-US" dirty="0"/>
              <a:t>		- POINT OF SALE EXAMPLE</a:t>
            </a:r>
          </a:p>
          <a:p>
            <a:pPr marL="0" indent="0">
              <a:buNone/>
            </a:pPr>
            <a:r>
              <a:rPr lang="en-US" dirty="0"/>
              <a:t>	- ERIK, ASIAN PAYMENT GATEWAYS</a:t>
            </a:r>
          </a:p>
          <a:p>
            <a:pPr marL="0" indent="0">
              <a:buNone/>
            </a:pPr>
            <a:r>
              <a:rPr lang="en-US" dirty="0"/>
              <a:t>		- PAYMENT GATEWAY EXAMPLE</a:t>
            </a:r>
          </a:p>
          <a:p>
            <a:pPr marL="0" indent="0">
              <a:buNone/>
            </a:pPr>
            <a:r>
              <a:rPr lang="en-US" dirty="0"/>
              <a:t>	- FORMULA ONE</a:t>
            </a:r>
          </a:p>
          <a:p>
            <a:pPr marL="0" indent="0">
              <a:buNone/>
            </a:pPr>
            <a:r>
              <a:rPr lang="en-US" dirty="0"/>
              <a:t>		- AGE VERIFICATION, KYC FOR ONLINE GAMBLING</a:t>
            </a:r>
            <a:endParaRPr lang="en-US" dirty="0">
              <a:effectLst/>
            </a:endParaRPr>
          </a:p>
        </p:txBody>
      </p:sp>
      <p:grpSp>
        <p:nvGrpSpPr>
          <p:cNvPr id="10" name="Google Shape;185;p26"/>
          <p:cNvGrpSpPr/>
          <p:nvPr/>
        </p:nvGrpSpPr>
        <p:grpSpPr>
          <a:xfrm>
            <a:off x="7740633" y="2614673"/>
            <a:ext cx="3483447" cy="2879598"/>
            <a:chOff x="0" y="3858"/>
            <a:chExt cx="4860600" cy="4100989"/>
          </a:xfrm>
        </p:grpSpPr>
        <p:sp>
          <p:nvSpPr>
            <p:cNvPr id="11" name="Google Shape;186;p26"/>
            <p:cNvSpPr/>
            <p:nvPr/>
          </p:nvSpPr>
          <p:spPr>
            <a:xfrm>
              <a:off x="1620179" y="3858"/>
              <a:ext cx="1620300" cy="1368300"/>
            </a:xfrm>
            <a:prstGeom prst="trapezoid">
              <a:avLst>
                <a:gd name="adj" fmla="val 59205"/>
              </a:avLst>
            </a:prstGeom>
            <a:solidFill>
              <a:srgbClr val="E7E8EC"/>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Google Shape;187;p26"/>
            <p:cNvSpPr txBox="1"/>
            <p:nvPr/>
          </p:nvSpPr>
          <p:spPr>
            <a:xfrm>
              <a:off x="1579390" y="270782"/>
              <a:ext cx="1620300" cy="1101600"/>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chemeClr val="lt1"/>
                </a:buClr>
                <a:buSzPts val="3600"/>
                <a:buFont typeface="Arial Narrow"/>
                <a:buNone/>
              </a:pPr>
              <a:r>
                <a:rPr lang="en-GB" sz="2800" i="0" dirty="0">
                  <a:solidFill>
                    <a:srgbClr val="6492FF"/>
                  </a:solidFill>
                  <a:latin typeface="Montserrat SemiBold"/>
                  <a:ea typeface="Montserrat SemiBold"/>
                  <a:cs typeface="Montserrat SemiBold"/>
                  <a:sym typeface="Montserrat SemiBold"/>
                </a:rPr>
                <a:t>AI</a:t>
              </a:r>
              <a:endParaRPr sz="600" dirty="0">
                <a:solidFill>
                  <a:srgbClr val="6492FF"/>
                </a:solidFill>
                <a:latin typeface="Montserrat SemiBold"/>
                <a:ea typeface="Montserrat SemiBold"/>
                <a:cs typeface="Montserrat SemiBold"/>
                <a:sym typeface="Montserrat SemiBold"/>
              </a:endParaRPr>
            </a:p>
          </p:txBody>
        </p:sp>
        <p:sp>
          <p:nvSpPr>
            <p:cNvPr id="13" name="Google Shape;188;p26"/>
            <p:cNvSpPr/>
            <p:nvPr/>
          </p:nvSpPr>
          <p:spPr>
            <a:xfrm>
              <a:off x="810090" y="1368273"/>
              <a:ext cx="3240300" cy="1368300"/>
            </a:xfrm>
            <a:prstGeom prst="trapezoid">
              <a:avLst>
                <a:gd name="adj" fmla="val 59205"/>
              </a:avLst>
            </a:prstGeom>
            <a:solidFill>
              <a:srgbClr val="6492FF"/>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Google Shape;189;p26"/>
            <p:cNvSpPr txBox="1"/>
            <p:nvPr/>
          </p:nvSpPr>
          <p:spPr>
            <a:xfrm>
              <a:off x="1377153" y="1368273"/>
              <a:ext cx="2106300" cy="1368300"/>
            </a:xfrm>
            <a:prstGeom prst="rect">
              <a:avLst/>
            </a:prstGeom>
            <a:noFill/>
            <a:ln>
              <a:noFill/>
            </a:ln>
          </p:spPr>
          <p:txBody>
            <a:bodyPr spcFirstLastPara="1" wrap="square" lIns="35550" tIns="35550" rIns="35550" bIns="35550" anchor="ctr" anchorCtr="0">
              <a:noAutofit/>
            </a:bodyPr>
            <a:lstStyle/>
            <a:p>
              <a:pPr marL="0" marR="0" lvl="0" indent="0" algn="ctr" rtl="0">
                <a:lnSpc>
                  <a:spcPct val="90000"/>
                </a:lnSpc>
                <a:spcBef>
                  <a:spcPts val="0"/>
                </a:spcBef>
                <a:spcAft>
                  <a:spcPts val="0"/>
                </a:spcAft>
                <a:buClr>
                  <a:schemeClr val="lt1"/>
                </a:buClr>
                <a:buSzPts val="2800"/>
                <a:buFont typeface="Arial Narrow"/>
                <a:buNone/>
              </a:pPr>
              <a:r>
                <a:rPr lang="en-GB" sz="1900" dirty="0">
                  <a:solidFill>
                    <a:schemeClr val="lt1"/>
                  </a:solidFill>
                  <a:latin typeface="Montserrat SemiBold"/>
                  <a:ea typeface="Montserrat SemiBold"/>
                  <a:cs typeface="Montserrat SemiBold"/>
                  <a:sym typeface="Montserrat SemiBold"/>
                </a:rPr>
                <a:t>Biometric Identification </a:t>
              </a:r>
              <a:r>
                <a:rPr lang="en-GB" sz="1900" dirty="0" err="1">
                  <a:solidFill>
                    <a:schemeClr val="lt1"/>
                  </a:solidFill>
                  <a:latin typeface="Montserrat SemiBold"/>
                  <a:ea typeface="Montserrat SemiBold"/>
                  <a:cs typeface="Montserrat SemiBold"/>
                  <a:sym typeface="Montserrat SemiBold"/>
                </a:rPr>
                <a:t>SaaS</a:t>
              </a:r>
              <a:endParaRPr sz="600" dirty="0">
                <a:latin typeface="Montserrat SemiBold"/>
                <a:ea typeface="Montserrat SemiBold"/>
                <a:cs typeface="Montserrat SemiBold"/>
                <a:sym typeface="Montserrat SemiBold"/>
              </a:endParaRPr>
            </a:p>
          </p:txBody>
        </p:sp>
        <p:sp>
          <p:nvSpPr>
            <p:cNvPr id="15" name="Google Shape;190;p26"/>
            <p:cNvSpPr/>
            <p:nvPr/>
          </p:nvSpPr>
          <p:spPr>
            <a:xfrm>
              <a:off x="0" y="2736547"/>
              <a:ext cx="4860600" cy="1368300"/>
            </a:xfrm>
            <a:prstGeom prst="trapezoid">
              <a:avLst>
                <a:gd name="adj" fmla="val 59205"/>
              </a:avLst>
            </a:prstGeom>
            <a:solidFill>
              <a:srgbClr val="5A32CD"/>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Google Shape;191;p26"/>
            <p:cNvSpPr txBox="1"/>
            <p:nvPr/>
          </p:nvSpPr>
          <p:spPr>
            <a:xfrm>
              <a:off x="850594" y="2736547"/>
              <a:ext cx="3159300" cy="1368300"/>
            </a:xfrm>
            <a:prstGeom prst="rect">
              <a:avLst/>
            </a:prstGeom>
            <a:noFill/>
            <a:ln>
              <a:noFill/>
            </a:ln>
          </p:spPr>
          <p:txBody>
            <a:bodyPr spcFirstLastPara="1" wrap="square" lIns="30475" tIns="30475" rIns="30475" bIns="30475" anchor="ctr" anchorCtr="0">
              <a:noAutofit/>
            </a:bodyPr>
            <a:lstStyle/>
            <a:p>
              <a:pPr marL="0" marR="0" lvl="0" indent="0" algn="ctr" rtl="0">
                <a:lnSpc>
                  <a:spcPct val="90000"/>
                </a:lnSpc>
                <a:spcBef>
                  <a:spcPts val="0"/>
                </a:spcBef>
                <a:spcAft>
                  <a:spcPts val="0"/>
                </a:spcAft>
                <a:buClr>
                  <a:schemeClr val="lt1"/>
                </a:buClr>
                <a:buSzPts val="2400"/>
                <a:buFont typeface="Arial Narrow"/>
                <a:buNone/>
              </a:pPr>
              <a:r>
                <a:rPr lang="en-GB" sz="1900" dirty="0">
                  <a:solidFill>
                    <a:schemeClr val="lt1"/>
                  </a:solidFill>
                  <a:latin typeface="Montserrat SemiBold"/>
                  <a:ea typeface="Montserrat SemiBold"/>
                  <a:cs typeface="Montserrat SemiBold"/>
                  <a:sym typeface="Montserrat SemiBold"/>
                </a:rPr>
                <a:t>Customer </a:t>
              </a:r>
              <a:br>
                <a:rPr lang="en-GB" sz="1900" dirty="0">
                  <a:solidFill>
                    <a:schemeClr val="lt1"/>
                  </a:solidFill>
                  <a:latin typeface="Montserrat SemiBold"/>
                  <a:ea typeface="Montserrat SemiBold"/>
                  <a:cs typeface="Montserrat SemiBold"/>
                  <a:sym typeface="Montserrat SemiBold"/>
                </a:rPr>
              </a:br>
              <a:r>
                <a:rPr lang="en-GB" sz="1900" dirty="0">
                  <a:solidFill>
                    <a:schemeClr val="lt1"/>
                  </a:solidFill>
                  <a:latin typeface="Montserrat SemiBold"/>
                  <a:ea typeface="Montserrat SemiBold"/>
                  <a:cs typeface="Montserrat SemiBold"/>
                  <a:sym typeface="Montserrat SemiBold"/>
                </a:rPr>
                <a:t>Experience </a:t>
              </a:r>
              <a:br>
                <a:rPr lang="en-GB" sz="1900" dirty="0">
                  <a:solidFill>
                    <a:schemeClr val="lt1"/>
                  </a:solidFill>
                  <a:latin typeface="Montserrat SemiBold"/>
                  <a:ea typeface="Montserrat SemiBold"/>
                  <a:cs typeface="Montserrat SemiBold"/>
                  <a:sym typeface="Montserrat SemiBold"/>
                </a:rPr>
              </a:br>
              <a:r>
                <a:rPr lang="en-GB" sz="1900" dirty="0" smtClean="0">
                  <a:solidFill>
                    <a:schemeClr val="lt1"/>
                  </a:solidFill>
                  <a:latin typeface="Montserrat SemiBold"/>
                  <a:ea typeface="Montserrat SemiBold"/>
                  <a:cs typeface="Montserrat SemiBold"/>
                  <a:sym typeface="Montserrat SemiBold"/>
                </a:rPr>
                <a:t>Platforms</a:t>
              </a:r>
              <a:endParaRPr sz="1900" dirty="0">
                <a:latin typeface="Montserrat SemiBold"/>
                <a:ea typeface="Montserrat SemiBold"/>
                <a:cs typeface="Montserrat SemiBold"/>
                <a:sym typeface="Montserrat SemiBold"/>
              </a:endParaRPr>
            </a:p>
          </p:txBody>
        </p:sp>
      </p:grpSp>
    </p:spTree>
    <p:extLst>
      <p:ext uri="{BB962C8B-B14F-4D97-AF65-F5344CB8AC3E}">
        <p14:creationId xmlns:p14="http://schemas.microsoft.com/office/powerpoint/2010/main" val="12946485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a:bodyPr>
          <a:lstStyle/>
          <a:p>
            <a:pPr marL="0" indent="0" algn="ctr">
              <a:buNone/>
            </a:pPr>
            <a:endParaRPr lang="en-US" dirty="0" smtClean="0">
              <a:effectLst/>
            </a:endParaRPr>
          </a:p>
          <a:p>
            <a:pPr marL="0" indent="0" algn="ctr">
              <a:buNone/>
            </a:pPr>
            <a:endParaRPr lang="en-US" dirty="0">
              <a:effectLst/>
            </a:endParaRPr>
          </a:p>
          <a:p>
            <a:pPr marL="0" indent="0" algn="ctr">
              <a:buNone/>
            </a:pPr>
            <a:endParaRPr lang="en-US" dirty="0" smtClean="0">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37</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fontScale="90000"/>
          </a:bodyPr>
          <a:lstStyle/>
          <a:p>
            <a:r>
              <a:rPr lang="en-US" dirty="0" smtClean="0"/>
              <a:t/>
            </a:r>
            <a:br>
              <a:rPr lang="en-US" dirty="0" smtClean="0"/>
            </a:br>
            <a:r>
              <a:rPr lang="en-US" dirty="0" smtClean="0"/>
              <a:t>UK Barclays Bank</a:t>
            </a:r>
            <a:br>
              <a:rPr lang="en-US" dirty="0" smtClean="0"/>
            </a:br>
            <a:r>
              <a:rPr lang="en-US" sz="3100" dirty="0" smtClean="0"/>
              <a:t>Mobile Customer Launch Platform</a:t>
            </a:r>
            <a:endParaRPr lang="en-US" sz="3100" dirty="0"/>
          </a:p>
        </p:txBody>
      </p:sp>
      <p:sp>
        <p:nvSpPr>
          <p:cNvPr id="6" name="Text Placeholder 2">
            <a:extLst>
              <a:ext uri="{FF2B5EF4-FFF2-40B4-BE49-F238E27FC236}">
                <a16:creationId xmlns="" xmlns:a16="http://schemas.microsoft.com/office/drawing/2014/main" id="{446D521F-8536-4924-B8C7-7B8E618D19BB}"/>
              </a:ext>
            </a:extLst>
          </p:cNvPr>
          <p:cNvSpPr txBox="1">
            <a:spLocks/>
          </p:cNvSpPr>
          <p:nvPr/>
        </p:nvSpPr>
        <p:spPr>
          <a:xfrm>
            <a:off x="274650" y="1628663"/>
            <a:ext cx="9356700" cy="4639167"/>
          </a:xfrm>
          <a:prstGeom prst="rect">
            <a:avLst/>
          </a:prstGeom>
        </p:spPr>
        <p:txBody>
          <a:bodyPr vert="horz" lIns="91435" tIns="45718" rIns="91435" bIns="45718" rtlCol="0">
            <a:normAutofit fontScale="77500" lnSpcReduction="20000"/>
          </a:bodyPr>
          <a:lstStyle>
            <a:lvl1pPr marL="342883" indent="-342883" algn="l" defTabSz="457177" rtl="0" eaLnBrk="1" latinLnBrk="0" hangingPunct="1">
              <a:spcBef>
                <a:spcPct val="20000"/>
              </a:spcBef>
              <a:buFont typeface="Arial"/>
              <a:buChar char="•"/>
              <a:defRPr sz="3200" kern="1200">
                <a:solidFill>
                  <a:schemeClr val="tx1"/>
                </a:solidFill>
                <a:latin typeface="+mn-lt"/>
                <a:ea typeface="+mn-ea"/>
                <a:cs typeface="+mn-cs"/>
              </a:defRPr>
            </a:lvl1pPr>
            <a:lvl2pPr marL="742913" indent="-285736" algn="l" defTabSz="457177" rtl="0" eaLnBrk="1" latinLnBrk="0" hangingPunct="1">
              <a:spcBef>
                <a:spcPct val="20000"/>
              </a:spcBef>
              <a:buFont typeface="Arial"/>
              <a:buChar char="–"/>
              <a:defRPr sz="2800" kern="1200">
                <a:solidFill>
                  <a:schemeClr val="tx1"/>
                </a:solidFill>
                <a:latin typeface="+mn-lt"/>
                <a:ea typeface="+mn-ea"/>
                <a:cs typeface="+mn-cs"/>
              </a:defRPr>
            </a:lvl2pPr>
            <a:lvl3pPr marL="1142943" indent="-228589" algn="l" defTabSz="457177" rtl="0" eaLnBrk="1" latinLnBrk="0" hangingPunct="1">
              <a:spcBef>
                <a:spcPct val="20000"/>
              </a:spcBef>
              <a:buFont typeface="Arial"/>
              <a:buChar char="•"/>
              <a:defRPr sz="2400" kern="1200">
                <a:solidFill>
                  <a:schemeClr val="tx1"/>
                </a:solidFill>
                <a:latin typeface="+mn-lt"/>
                <a:ea typeface="+mn-ea"/>
                <a:cs typeface="+mn-cs"/>
              </a:defRPr>
            </a:lvl3pPr>
            <a:lvl4pPr marL="1600120" indent="-228589" algn="l" defTabSz="457177" rtl="0" eaLnBrk="1" latinLnBrk="0" hangingPunct="1">
              <a:spcBef>
                <a:spcPct val="20000"/>
              </a:spcBef>
              <a:buFont typeface="Arial"/>
              <a:buChar char="–"/>
              <a:defRPr sz="2000" kern="1200">
                <a:solidFill>
                  <a:schemeClr val="tx1"/>
                </a:solidFill>
                <a:latin typeface="+mn-lt"/>
                <a:ea typeface="+mn-ea"/>
                <a:cs typeface="+mn-cs"/>
              </a:defRPr>
            </a:lvl4pPr>
            <a:lvl5pPr marL="2057297" indent="-228589" algn="l" defTabSz="457177" rtl="0" eaLnBrk="1" latinLnBrk="0" hangingPunct="1">
              <a:spcBef>
                <a:spcPct val="20000"/>
              </a:spcBef>
              <a:buFont typeface="Arial"/>
              <a:buChar char="»"/>
              <a:defRPr sz="2000" kern="1200">
                <a:solidFill>
                  <a:schemeClr val="tx1"/>
                </a:solidFill>
                <a:latin typeface="+mn-lt"/>
                <a:ea typeface="+mn-ea"/>
                <a:cs typeface="+mn-cs"/>
              </a:defRPr>
            </a:lvl5pPr>
            <a:lvl6pPr marL="2514474" indent="-228589"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51" indent="-228589"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9" indent="-228589"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6" indent="-228589" algn="l" defTabSz="457177" rtl="0" eaLnBrk="1" latinLnBrk="0" hangingPunct="1">
              <a:spcBef>
                <a:spcPct val="20000"/>
              </a:spcBef>
              <a:buFont typeface="Arial"/>
              <a:buChar char="•"/>
              <a:defRPr sz="2000" kern="1200">
                <a:solidFill>
                  <a:schemeClr val="tx1"/>
                </a:solidFill>
                <a:latin typeface="+mn-lt"/>
                <a:ea typeface="+mn-ea"/>
                <a:cs typeface="+mn-cs"/>
              </a:defRPr>
            </a:lvl9pPr>
          </a:lstStyle>
          <a:p>
            <a:endParaRPr lang="en-GB" dirty="0" smtClean="0">
              <a:solidFill>
                <a:schemeClr val="tx2">
                  <a:lumMod val="60000"/>
                  <a:lumOff val="40000"/>
                </a:schemeClr>
              </a:solidFill>
            </a:endParaRPr>
          </a:p>
          <a:p>
            <a:pPr marL="514350" indent="-285750">
              <a:buFont typeface="Wingdings" panose="05000000000000000000" pitchFamily="2" charset="2"/>
              <a:buChar char="q"/>
            </a:pPr>
            <a:r>
              <a:rPr lang="en-GB" sz="1600" dirty="0" smtClean="0">
                <a:solidFill>
                  <a:schemeClr val="tx2">
                    <a:lumMod val="60000"/>
                    <a:lumOff val="40000"/>
                  </a:schemeClr>
                </a:solidFill>
              </a:rPr>
              <a:t>Worked collectively with Barclays for over 9 months</a:t>
            </a:r>
          </a:p>
          <a:p>
            <a:endParaRPr lang="en-GB" sz="1600" dirty="0" smtClean="0">
              <a:solidFill>
                <a:schemeClr val="tx2">
                  <a:lumMod val="60000"/>
                  <a:lumOff val="40000"/>
                </a:schemeClr>
              </a:solidFill>
            </a:endParaRPr>
          </a:p>
          <a:p>
            <a:pPr marL="514350" indent="-285750">
              <a:buFont typeface="Wingdings" panose="05000000000000000000" pitchFamily="2" charset="2"/>
              <a:buChar char="q"/>
            </a:pPr>
            <a:r>
              <a:rPr lang="en-GB" sz="1600" dirty="0" smtClean="0">
                <a:solidFill>
                  <a:schemeClr val="tx2">
                    <a:lumMod val="60000"/>
                    <a:lumOff val="40000"/>
                  </a:schemeClr>
                </a:solidFill>
              </a:rPr>
              <a:t>Client Objective/Brief: ‘Did not want a fixed phrase Digital /Mobile Banking like My Voice is My Password’ </a:t>
            </a:r>
          </a:p>
          <a:p>
            <a:endParaRPr lang="en-GB" sz="1600" dirty="0" smtClean="0">
              <a:solidFill>
                <a:schemeClr val="tx2">
                  <a:lumMod val="60000"/>
                  <a:lumOff val="40000"/>
                </a:schemeClr>
              </a:solidFill>
            </a:endParaRPr>
          </a:p>
          <a:p>
            <a:pPr marL="514350" indent="-285750">
              <a:buFont typeface="Wingdings" panose="05000000000000000000" pitchFamily="2" charset="2"/>
              <a:buChar char="q"/>
            </a:pPr>
            <a:r>
              <a:rPr lang="en-GB" sz="1600" dirty="0" smtClean="0">
                <a:solidFill>
                  <a:schemeClr val="tx2">
                    <a:lumMod val="60000"/>
                    <a:lumOff val="40000"/>
                  </a:schemeClr>
                </a:solidFill>
              </a:rPr>
              <a:t>Client Requirements:</a:t>
            </a:r>
          </a:p>
          <a:p>
            <a:pPr marL="685800" lvl="1" indent="0"/>
            <a:r>
              <a:rPr lang="en-GB" sz="1600" dirty="0" smtClean="0">
                <a:solidFill>
                  <a:schemeClr val="tx2">
                    <a:lumMod val="60000"/>
                    <a:lumOff val="40000"/>
                  </a:schemeClr>
                </a:solidFill>
              </a:rPr>
              <a:t> Customer choice maximum customer experience on verification</a:t>
            </a:r>
          </a:p>
          <a:p>
            <a:pPr marL="685800" lvl="1" indent="0"/>
            <a:r>
              <a:rPr lang="en-GB" sz="1600" dirty="0" smtClean="0">
                <a:solidFill>
                  <a:schemeClr val="tx2">
                    <a:lumMod val="60000"/>
                    <a:lumOff val="40000"/>
                  </a:schemeClr>
                </a:solidFill>
              </a:rPr>
              <a:t> No compromise on security</a:t>
            </a:r>
          </a:p>
          <a:p>
            <a:pPr marL="685800" lvl="1" indent="0"/>
            <a:r>
              <a:rPr lang="en-GB" sz="1600" dirty="0" smtClean="0">
                <a:solidFill>
                  <a:schemeClr val="tx2">
                    <a:lumMod val="60000"/>
                    <a:lumOff val="40000"/>
                  </a:schemeClr>
                </a:solidFill>
              </a:rPr>
              <a:t> Innovation with AI</a:t>
            </a:r>
          </a:p>
          <a:p>
            <a:pPr marL="685800" lvl="1" indent="0">
              <a:buFont typeface="Arial"/>
              <a:buNone/>
            </a:pPr>
            <a:endParaRPr lang="en-GB" sz="1600" dirty="0" smtClean="0">
              <a:solidFill>
                <a:schemeClr val="tx2">
                  <a:lumMod val="60000"/>
                  <a:lumOff val="40000"/>
                </a:schemeClr>
              </a:solidFill>
            </a:endParaRPr>
          </a:p>
          <a:p>
            <a:pPr marL="514350" indent="-285750">
              <a:buFont typeface="Wingdings" panose="05000000000000000000" pitchFamily="2" charset="2"/>
              <a:buChar char="q"/>
            </a:pPr>
            <a:r>
              <a:rPr lang="en-GB" sz="1600" dirty="0" smtClean="0">
                <a:solidFill>
                  <a:schemeClr val="tx2">
                    <a:lumMod val="60000"/>
                    <a:lumOff val="40000"/>
                  </a:schemeClr>
                </a:solidFill>
              </a:rPr>
              <a:t>Client Process:</a:t>
            </a:r>
          </a:p>
          <a:p>
            <a:pPr marL="971550" lvl="1" indent="-285750">
              <a:buFont typeface="Wingdings" panose="05000000000000000000" pitchFamily="2" charset="2"/>
              <a:buChar char="q"/>
            </a:pPr>
            <a:r>
              <a:rPr lang="en-GB" sz="1600" dirty="0" smtClean="0">
                <a:solidFill>
                  <a:schemeClr val="tx2">
                    <a:lumMod val="60000"/>
                    <a:lumOff val="40000"/>
                  </a:schemeClr>
                </a:solidFill>
              </a:rPr>
              <a:t>Nuance, </a:t>
            </a:r>
            <a:r>
              <a:rPr lang="en-GB" sz="1600" dirty="0" err="1" smtClean="0">
                <a:solidFill>
                  <a:schemeClr val="tx2">
                    <a:lumMod val="60000"/>
                    <a:lumOff val="40000"/>
                  </a:schemeClr>
                </a:solidFill>
              </a:rPr>
              <a:t>ArmorVox</a:t>
            </a:r>
            <a:r>
              <a:rPr lang="en-GB" sz="1600" dirty="0" smtClean="0">
                <a:solidFill>
                  <a:schemeClr val="tx2">
                    <a:lumMod val="60000"/>
                    <a:lumOff val="40000"/>
                  </a:schemeClr>
                </a:solidFill>
              </a:rPr>
              <a:t> and </a:t>
            </a:r>
            <a:r>
              <a:rPr lang="en-GB" sz="1600" dirty="0" err="1" smtClean="0">
                <a:solidFill>
                  <a:schemeClr val="tx2">
                    <a:lumMod val="60000"/>
                    <a:lumOff val="40000"/>
                  </a:schemeClr>
                </a:solidFill>
              </a:rPr>
              <a:t>Voicekey</a:t>
            </a:r>
            <a:r>
              <a:rPr lang="en-GB" sz="1600" dirty="0" smtClean="0">
                <a:solidFill>
                  <a:schemeClr val="tx2">
                    <a:lumMod val="60000"/>
                    <a:lumOff val="40000"/>
                  </a:schemeClr>
                </a:solidFill>
              </a:rPr>
              <a:t> were assessed</a:t>
            </a:r>
          </a:p>
          <a:p>
            <a:pPr marL="685800" lvl="1" indent="0">
              <a:buFont typeface="Arial"/>
              <a:buNone/>
            </a:pPr>
            <a:endParaRPr lang="en-GB" sz="1600" dirty="0" smtClean="0">
              <a:solidFill>
                <a:schemeClr val="tx2">
                  <a:lumMod val="60000"/>
                  <a:lumOff val="40000"/>
                </a:schemeClr>
              </a:solidFill>
            </a:endParaRPr>
          </a:p>
          <a:p>
            <a:pPr marL="971550" lvl="1" indent="-285750">
              <a:buFont typeface="Wingdings" panose="05000000000000000000" pitchFamily="2" charset="2"/>
              <a:buChar char="q"/>
            </a:pPr>
            <a:r>
              <a:rPr lang="en-GB" sz="1600" dirty="0" smtClean="0">
                <a:solidFill>
                  <a:schemeClr val="tx2">
                    <a:lumMod val="60000"/>
                    <a:lumOff val="40000"/>
                  </a:schemeClr>
                </a:solidFill>
              </a:rPr>
              <a:t>END RESULT = </a:t>
            </a:r>
            <a:r>
              <a:rPr lang="en-GB" sz="1600" b="1" u="sng" dirty="0" err="1" smtClean="0">
                <a:solidFill>
                  <a:schemeClr val="tx2">
                    <a:lumMod val="60000"/>
                    <a:lumOff val="40000"/>
                  </a:schemeClr>
                </a:solidFill>
              </a:rPr>
              <a:t>Voicekey</a:t>
            </a:r>
            <a:r>
              <a:rPr lang="en-GB" sz="1600" b="1" u="sng" dirty="0" smtClean="0">
                <a:solidFill>
                  <a:schemeClr val="tx2">
                    <a:lumMod val="60000"/>
                    <a:lumOff val="40000"/>
                  </a:schemeClr>
                </a:solidFill>
              </a:rPr>
              <a:t> was chosen</a:t>
            </a:r>
          </a:p>
          <a:p>
            <a:pPr marL="971550" lvl="1" indent="-285750">
              <a:buFont typeface="Wingdings" panose="05000000000000000000" pitchFamily="2" charset="2"/>
              <a:buChar char="q"/>
            </a:pPr>
            <a:endParaRPr lang="en-GB" sz="1600" b="1" u="sng" dirty="0" smtClean="0">
              <a:solidFill>
                <a:schemeClr val="tx2">
                  <a:lumMod val="60000"/>
                  <a:lumOff val="40000"/>
                </a:schemeClr>
              </a:solidFill>
            </a:endParaRPr>
          </a:p>
          <a:p>
            <a:pPr marL="685800" lvl="1" indent="0">
              <a:buNone/>
            </a:pPr>
            <a:r>
              <a:rPr lang="en-GB" sz="2200" dirty="0" smtClean="0">
                <a:solidFill>
                  <a:schemeClr val="tx2">
                    <a:lumMod val="60000"/>
                    <a:lumOff val="40000"/>
                  </a:schemeClr>
                </a:solidFill>
              </a:rPr>
              <a:t>Following Stages:</a:t>
            </a:r>
          </a:p>
          <a:p>
            <a:endParaRPr lang="en-GB" sz="1800" b="1" dirty="0" smtClean="0">
              <a:solidFill>
                <a:schemeClr val="tx2">
                  <a:lumMod val="60000"/>
                  <a:lumOff val="40000"/>
                </a:schemeClr>
              </a:solidFill>
            </a:endParaRPr>
          </a:p>
          <a:p>
            <a:pPr marL="514350" indent="-285750">
              <a:buFont typeface="Wingdings" panose="05000000000000000000" pitchFamily="2" charset="2"/>
              <a:buChar char="q"/>
            </a:pPr>
            <a:r>
              <a:rPr lang="en-GB" sz="1800" dirty="0" smtClean="0">
                <a:solidFill>
                  <a:schemeClr val="tx2">
                    <a:lumMod val="60000"/>
                    <a:lumOff val="40000"/>
                  </a:schemeClr>
                </a:solidFill>
              </a:rPr>
              <a:t>Finalise Mobile </a:t>
            </a:r>
            <a:r>
              <a:rPr lang="en-GB" sz="1800" dirty="0" err="1" smtClean="0">
                <a:solidFill>
                  <a:schemeClr val="tx2">
                    <a:lumMod val="60000"/>
                    <a:lumOff val="40000"/>
                  </a:schemeClr>
                </a:solidFill>
              </a:rPr>
              <a:t>Voicekey</a:t>
            </a:r>
            <a:r>
              <a:rPr lang="en-GB" sz="1800" dirty="0" smtClean="0">
                <a:solidFill>
                  <a:schemeClr val="tx2">
                    <a:lumMod val="60000"/>
                    <a:lumOff val="40000"/>
                  </a:schemeClr>
                </a:solidFill>
              </a:rPr>
              <a:t> Banking Application with Google AI Speech Analytics </a:t>
            </a:r>
          </a:p>
          <a:p>
            <a:pPr marL="514350" indent="-285750">
              <a:buFont typeface="Wingdings" panose="05000000000000000000" pitchFamily="2" charset="2"/>
              <a:buChar char="q"/>
            </a:pPr>
            <a:endParaRPr lang="en-GB" sz="1800" dirty="0" smtClean="0">
              <a:solidFill>
                <a:schemeClr val="tx2">
                  <a:lumMod val="60000"/>
                  <a:lumOff val="40000"/>
                </a:schemeClr>
              </a:solidFill>
            </a:endParaRPr>
          </a:p>
          <a:p>
            <a:pPr marL="514350" indent="-285750">
              <a:buFont typeface="Wingdings" panose="05000000000000000000" pitchFamily="2" charset="2"/>
              <a:buChar char="q"/>
            </a:pPr>
            <a:r>
              <a:rPr lang="en-GB" sz="1800" dirty="0" smtClean="0">
                <a:solidFill>
                  <a:schemeClr val="tx2">
                    <a:lumMod val="60000"/>
                    <a:lumOff val="40000"/>
                  </a:schemeClr>
                </a:solidFill>
              </a:rPr>
              <a:t>It already has Phrase choice no Fixed Phrase Embedded</a:t>
            </a:r>
          </a:p>
          <a:p>
            <a:endParaRPr lang="en-GB" sz="1800" dirty="0" smtClean="0">
              <a:solidFill>
                <a:schemeClr val="tx2">
                  <a:lumMod val="60000"/>
                  <a:lumOff val="40000"/>
                </a:schemeClr>
              </a:solidFill>
            </a:endParaRPr>
          </a:p>
          <a:p>
            <a:pPr marL="514350" indent="-285750">
              <a:buFont typeface="Wingdings" panose="05000000000000000000" pitchFamily="2" charset="2"/>
              <a:buChar char="q"/>
            </a:pPr>
            <a:r>
              <a:rPr lang="en-GB" sz="1800" dirty="0" smtClean="0">
                <a:solidFill>
                  <a:schemeClr val="tx2">
                    <a:lumMod val="60000"/>
                    <a:lumOff val="40000"/>
                  </a:schemeClr>
                </a:solidFill>
              </a:rPr>
              <a:t>The Application will enter into the Bank’s Launchpad Programme in early 2019, with </a:t>
            </a:r>
            <a:r>
              <a:rPr lang="en-GB" sz="1800" u="sng" dirty="0" smtClean="0">
                <a:solidFill>
                  <a:schemeClr val="tx2">
                    <a:lumMod val="60000"/>
                    <a:lumOff val="40000"/>
                  </a:schemeClr>
                </a:solidFill>
              </a:rPr>
              <a:t>75,000 live customers</a:t>
            </a:r>
          </a:p>
          <a:p>
            <a:pPr marL="971550" lvl="1" indent="-285750">
              <a:buFont typeface="Wingdings" panose="05000000000000000000" pitchFamily="2" charset="2"/>
              <a:buChar char="q"/>
            </a:pPr>
            <a:endParaRPr lang="en-GB" sz="1600" b="1" u="sng" dirty="0" smtClean="0">
              <a:solidFill>
                <a:schemeClr val="tx2">
                  <a:lumMod val="60000"/>
                  <a:lumOff val="40000"/>
                </a:schemeClr>
              </a:solidFill>
            </a:endParaRPr>
          </a:p>
          <a:p>
            <a:endParaRPr lang="en-GB" sz="1500" b="1" dirty="0">
              <a:solidFill>
                <a:schemeClr val="tx2">
                  <a:lumMod val="60000"/>
                  <a:lumOff val="40000"/>
                </a:schemeClr>
              </a:solidFill>
            </a:endParaRPr>
          </a:p>
        </p:txBody>
      </p:sp>
      <p:pic>
        <p:nvPicPr>
          <p:cNvPr id="7" name="Picture 2" descr="Image result for barclays logo">
            <a:extLst>
              <a:ext uri="{FF2B5EF4-FFF2-40B4-BE49-F238E27FC236}">
                <a16:creationId xmlns="" xmlns:a16="http://schemas.microsoft.com/office/drawing/2014/main" id="{E51095F3-C6EA-4C4A-BB93-2B939CFC91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51171" y="0"/>
            <a:ext cx="38100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elated image">
            <a:extLst>
              <a:ext uri="{FF2B5EF4-FFF2-40B4-BE49-F238E27FC236}">
                <a16:creationId xmlns="" xmlns:a16="http://schemas.microsoft.com/office/drawing/2014/main" id="{5C5F15FA-D11D-4A03-95B9-12C0B9FF2B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31265" y="3164050"/>
            <a:ext cx="4629906" cy="2254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7073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fontScale="92500" lnSpcReduction="20000"/>
          </a:bodyPr>
          <a:lstStyle/>
          <a:p>
            <a:pPr marL="0" indent="0" algn="ctr">
              <a:buNone/>
            </a:pPr>
            <a:endParaRPr lang="en-US" sz="1800" dirty="0" smtClean="0">
              <a:effectLst/>
            </a:endParaRPr>
          </a:p>
          <a:p>
            <a:pPr>
              <a:buFontTx/>
              <a:buChar char="-"/>
            </a:pPr>
            <a:endParaRPr lang="en-US" sz="1800" b="1" dirty="0" smtClean="0"/>
          </a:p>
          <a:p>
            <a:pPr marL="0" indent="0" algn="ctr">
              <a:buNone/>
            </a:pPr>
            <a:r>
              <a:rPr lang="en-US" sz="1800" b="1" dirty="0" smtClean="0"/>
              <a:t>	</a:t>
            </a:r>
            <a:r>
              <a:rPr lang="en-US" sz="1800" dirty="0" smtClean="0"/>
              <a:t>At </a:t>
            </a:r>
            <a:r>
              <a:rPr lang="en-US" sz="1800" dirty="0" err="1" smtClean="0"/>
              <a:t>VoiceSecure</a:t>
            </a:r>
            <a:r>
              <a:rPr lang="en-US" sz="1800" dirty="0" smtClean="0"/>
              <a:t>, we are on the phone.. a lot. One of the common mentions that we hear is:</a:t>
            </a:r>
          </a:p>
          <a:p>
            <a:pPr marL="0" indent="0" algn="ctr">
              <a:buNone/>
            </a:pPr>
            <a:endParaRPr lang="en-US" sz="1800" dirty="0"/>
          </a:p>
          <a:p>
            <a:pPr marL="0" indent="0" algn="ctr">
              <a:buNone/>
            </a:pPr>
            <a:r>
              <a:rPr lang="en-US" sz="1800" dirty="0" smtClean="0"/>
              <a:t>“I forgot the conference PIN code.”</a:t>
            </a:r>
          </a:p>
          <a:p>
            <a:pPr marL="0" indent="0">
              <a:buNone/>
            </a:pPr>
            <a:endParaRPr lang="en-US" sz="1800" dirty="0" smtClean="0"/>
          </a:p>
          <a:p>
            <a:pPr marL="0" indent="0" algn="ctr">
              <a:buNone/>
            </a:pPr>
            <a:r>
              <a:rPr lang="en-US" sz="1800" dirty="0" smtClean="0"/>
              <a:t>Considering that your name is requested when you call in to introduce yourself, we offer the solution to this issue…</a:t>
            </a:r>
            <a:endParaRPr lang="en-US" sz="1800" dirty="0"/>
          </a:p>
          <a:p>
            <a:pPr>
              <a:buFontTx/>
              <a:buChar char="-"/>
            </a:pPr>
            <a:endParaRPr lang="en-US" sz="1800" b="1" dirty="0" smtClean="0"/>
          </a:p>
          <a:p>
            <a:pPr>
              <a:buFontTx/>
              <a:buChar char="-"/>
            </a:pPr>
            <a:r>
              <a:rPr lang="en-US" sz="1800" b="1" dirty="0" smtClean="0"/>
              <a:t>Offline, Personalized Phone </a:t>
            </a:r>
            <a:r>
              <a:rPr lang="en-US" sz="1800" b="1" dirty="0"/>
              <a:t>Number Dial-in </a:t>
            </a:r>
            <a:r>
              <a:rPr lang="en-US" sz="1800" b="1" dirty="0" smtClean="0"/>
              <a:t>Conferencing</a:t>
            </a:r>
          </a:p>
          <a:p>
            <a:pPr>
              <a:buFontTx/>
              <a:buChar char="-"/>
            </a:pPr>
            <a:r>
              <a:rPr lang="en-US" sz="1800" b="1" dirty="0"/>
              <a:t>Web Site Registration / </a:t>
            </a:r>
            <a:r>
              <a:rPr lang="en-US" sz="1800" b="1" dirty="0" smtClean="0"/>
              <a:t>Sign Up</a:t>
            </a:r>
          </a:p>
          <a:p>
            <a:pPr>
              <a:buFontTx/>
              <a:buChar char="-"/>
            </a:pPr>
            <a:r>
              <a:rPr lang="en-US" sz="1800" b="1" dirty="0"/>
              <a:t>Web </a:t>
            </a:r>
            <a:r>
              <a:rPr lang="en-US" sz="1800" b="1" dirty="0" smtClean="0"/>
              <a:t>Based Conference Administrator View</a:t>
            </a:r>
          </a:p>
          <a:p>
            <a:pPr>
              <a:buFontTx/>
              <a:buChar char="-"/>
            </a:pPr>
            <a:r>
              <a:rPr lang="en-US" sz="1800" b="1" dirty="0" smtClean="0">
                <a:effectLst/>
              </a:rPr>
              <a:t>Web Based Desktop &amp; Camera Sharing</a:t>
            </a:r>
            <a:endParaRPr lang="en-US" sz="1800" dirty="0">
              <a:effectLst/>
            </a:endParaRPr>
          </a:p>
          <a:p>
            <a:pPr>
              <a:buFontTx/>
              <a:buChar char="-"/>
            </a:pPr>
            <a:r>
              <a:rPr lang="en-US" sz="1800" b="1" dirty="0" smtClean="0"/>
              <a:t>Mobile </a:t>
            </a:r>
            <a:r>
              <a:rPr lang="en-US" sz="1800" b="1" dirty="0"/>
              <a:t>App Conference Organizer</a:t>
            </a:r>
            <a:r>
              <a:rPr lang="en-US" sz="1800" dirty="0"/>
              <a:t> </a:t>
            </a:r>
            <a:r>
              <a:rPr lang="en-US" sz="1800" dirty="0" smtClean="0"/>
              <a:t>View</a:t>
            </a:r>
          </a:p>
          <a:p>
            <a:pPr>
              <a:buFontTx/>
              <a:buChar char="-"/>
            </a:pPr>
            <a:r>
              <a:rPr lang="en-US" sz="1800" b="1" dirty="0"/>
              <a:t>Mobile App Conference Attendee </a:t>
            </a:r>
            <a:r>
              <a:rPr lang="en-US" sz="1800" dirty="0" smtClean="0"/>
              <a:t>View</a:t>
            </a:r>
          </a:p>
          <a:p>
            <a:pPr>
              <a:buFontTx/>
              <a:buChar char="-"/>
            </a:pPr>
            <a:r>
              <a:rPr lang="en-US" sz="1800" dirty="0" smtClean="0">
                <a:effectLst/>
              </a:rPr>
              <a:t>External Integrations: Skype, </a:t>
            </a:r>
            <a:r>
              <a:rPr lang="en-US" sz="1800" dirty="0" err="1" smtClean="0">
                <a:effectLst/>
              </a:rPr>
              <a:t>Zoho</a:t>
            </a:r>
            <a:r>
              <a:rPr lang="en-US" sz="1800" dirty="0" smtClean="0">
                <a:effectLst/>
              </a:rPr>
              <a:t>, </a:t>
            </a:r>
            <a:r>
              <a:rPr lang="en-US" sz="1800" dirty="0" err="1" smtClean="0">
                <a:effectLst/>
              </a:rPr>
              <a:t>Chargebee</a:t>
            </a:r>
            <a:r>
              <a:rPr lang="en-US" sz="1800" dirty="0" smtClean="0">
                <a:effectLst/>
              </a:rPr>
              <a:t>, </a:t>
            </a:r>
            <a:r>
              <a:rPr lang="en-US" sz="1800" dirty="0" err="1" smtClean="0">
                <a:effectLst/>
              </a:rPr>
              <a:t>BillRun</a:t>
            </a:r>
            <a:r>
              <a:rPr lang="en-US" sz="1800" dirty="0" smtClean="0">
                <a:effectLst/>
              </a:rPr>
              <a:t>, SMS, Slack, among others.</a:t>
            </a:r>
          </a:p>
          <a:p>
            <a:pPr>
              <a:buFontTx/>
              <a:buChar char="-"/>
            </a:pPr>
            <a:endParaRPr lang="en-US" sz="1800" dirty="0">
              <a:effectLst/>
            </a:endParaRPr>
          </a:p>
          <a:p>
            <a:pPr marL="0" indent="0">
              <a:buNone/>
            </a:pPr>
            <a:r>
              <a:rPr lang="en-US" sz="1800" dirty="0" smtClean="0">
                <a:effectLst/>
              </a:rPr>
              <a:t>		</a:t>
            </a:r>
            <a:r>
              <a:rPr lang="en-US" sz="1800" b="1" dirty="0" smtClean="0">
                <a:effectLst/>
              </a:rPr>
              <a:t>…. </a:t>
            </a:r>
            <a:r>
              <a:rPr lang="en-US" sz="1800" b="1" dirty="0">
                <a:effectLst/>
              </a:rPr>
              <a:t>w</a:t>
            </a:r>
            <a:r>
              <a:rPr lang="en-US" sz="1800" b="1" dirty="0" smtClean="0">
                <a:effectLst/>
              </a:rPr>
              <a:t>ith Authentication Driven By “Please Say Your Name”.</a:t>
            </a: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38</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err="1" smtClean="0"/>
              <a:t>VoiceSecure</a:t>
            </a:r>
            <a:r>
              <a:rPr lang="en-US" dirty="0" smtClean="0"/>
              <a:t> Conferencing Overview</a:t>
            </a:r>
            <a:endParaRPr lang="en-US" dirty="0"/>
          </a:p>
        </p:txBody>
      </p:sp>
      <p:pic>
        <p:nvPicPr>
          <p:cNvPr id="6" name="Google Shape;241;p32"/>
          <p:cNvPicPr preferRelativeResize="0"/>
          <p:nvPr/>
        </p:nvPicPr>
        <p:blipFill>
          <a:blip r:embed="rId3">
            <a:alphaModFix/>
          </a:blip>
          <a:stretch>
            <a:fillRect/>
          </a:stretch>
        </p:blipFill>
        <p:spPr>
          <a:xfrm>
            <a:off x="8902548" y="3912272"/>
            <a:ext cx="2441943" cy="1988583"/>
          </a:xfrm>
          <a:prstGeom prst="rect">
            <a:avLst/>
          </a:prstGeom>
          <a:noFill/>
          <a:ln>
            <a:noFill/>
          </a:ln>
        </p:spPr>
      </p:pic>
      <p:sp>
        <p:nvSpPr>
          <p:cNvPr id="2" name="TextBox 1"/>
          <p:cNvSpPr txBox="1"/>
          <p:nvPr/>
        </p:nvSpPr>
        <p:spPr>
          <a:xfrm>
            <a:off x="3707673" y="1263698"/>
            <a:ext cx="4933186" cy="369332"/>
          </a:xfrm>
          <a:prstGeom prst="rect">
            <a:avLst/>
          </a:prstGeom>
          <a:noFill/>
        </p:spPr>
        <p:txBody>
          <a:bodyPr wrap="none" rtlCol="0">
            <a:spAutoFit/>
          </a:bodyPr>
          <a:lstStyle/>
          <a:p>
            <a:r>
              <a:rPr lang="en-US" b="1" dirty="0" smtClean="0"/>
              <a:t>A Multi-Channel Biometric Conferencing Platform</a:t>
            </a:r>
            <a:endParaRPr lang="en-US" b="1" dirty="0"/>
          </a:p>
        </p:txBody>
      </p:sp>
    </p:spTree>
    <p:extLst>
      <p:ext uri="{BB962C8B-B14F-4D97-AF65-F5344CB8AC3E}">
        <p14:creationId xmlns:p14="http://schemas.microsoft.com/office/powerpoint/2010/main" val="546595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VoiceSecure</a:t>
            </a:r>
            <a:r>
              <a:rPr lang="en-US" dirty="0" smtClean="0"/>
              <a:t> EU | US</a:t>
            </a:r>
            <a:endParaRPr lang="en-US" dirty="0"/>
          </a:p>
        </p:txBody>
      </p:sp>
      <p:sp>
        <p:nvSpPr>
          <p:cNvPr id="3" name="Content Placeholder 2"/>
          <p:cNvSpPr>
            <a:spLocks noGrp="1"/>
          </p:cNvSpPr>
          <p:nvPr>
            <p:ph idx="1"/>
          </p:nvPr>
        </p:nvSpPr>
        <p:spPr>
          <a:xfrm>
            <a:off x="617220" y="1259712"/>
            <a:ext cx="11109960" cy="4866458"/>
          </a:xfrm>
        </p:spPr>
        <p:txBody>
          <a:bodyPr>
            <a:normAutofit fontScale="70000" lnSpcReduction="20000"/>
          </a:bodyPr>
          <a:lstStyle/>
          <a:p>
            <a:pPr marL="0" indent="0" algn="ctr">
              <a:buNone/>
            </a:pPr>
            <a:endParaRPr lang="en-US" dirty="0" smtClean="0">
              <a:effectLst/>
            </a:endParaRPr>
          </a:p>
          <a:p>
            <a:pPr marL="0" indent="0" algn="ctr">
              <a:buNone/>
            </a:pPr>
            <a:r>
              <a:rPr lang="en-US" sz="4000" dirty="0" smtClean="0">
                <a:effectLst/>
              </a:rPr>
              <a:t>INTRODUCTION</a:t>
            </a:r>
          </a:p>
          <a:p>
            <a:pPr marL="0" indent="0" algn="ctr">
              <a:buNone/>
            </a:pPr>
            <a:endParaRPr lang="en-US" dirty="0" smtClean="0">
              <a:effectLst/>
            </a:endParaRPr>
          </a:p>
          <a:p>
            <a:pPr algn="ctr"/>
            <a:r>
              <a:rPr lang="en-US" dirty="0" smtClean="0">
                <a:effectLst>
                  <a:glow rad="254000">
                    <a:srgbClr val="FFFF00">
                      <a:alpha val="85000"/>
                    </a:srgbClr>
                  </a:glow>
                </a:effectLst>
              </a:rPr>
              <a:t>Disruptive OneSource Integration of Secure Voice,</a:t>
            </a:r>
          </a:p>
          <a:p>
            <a:pPr marL="0" indent="0" algn="ctr">
              <a:buNone/>
            </a:pPr>
            <a:r>
              <a:rPr lang="en-US" dirty="0" smtClean="0">
                <a:effectLst>
                  <a:glow rad="254000">
                    <a:srgbClr val="FFFF00">
                      <a:alpha val="85000"/>
                    </a:srgbClr>
                  </a:glow>
                </a:effectLst>
              </a:rPr>
              <a:t>Identity Management &amp; AI Customer Experience</a:t>
            </a:r>
          </a:p>
          <a:p>
            <a:pPr marL="0" indent="0" algn="ctr">
              <a:buNone/>
            </a:pPr>
            <a:endParaRPr lang="en-US" dirty="0" smtClean="0"/>
          </a:p>
          <a:p>
            <a:pPr algn="ctr"/>
            <a:r>
              <a:rPr lang="en-US" dirty="0" smtClean="0"/>
              <a:t>Totally Scalable Across Continents</a:t>
            </a:r>
          </a:p>
          <a:p>
            <a:pPr marL="0" indent="0" algn="ctr">
              <a:buNone/>
            </a:pPr>
            <a:r>
              <a:rPr lang="en-US" dirty="0" smtClean="0"/>
              <a:t>And Enterprise Market Sectors</a:t>
            </a:r>
          </a:p>
          <a:p>
            <a:pPr marL="0" indent="0" algn="ctr">
              <a:buNone/>
            </a:pPr>
            <a:endParaRPr lang="en-US" dirty="0"/>
          </a:p>
          <a:p>
            <a:pPr algn="ctr"/>
            <a:r>
              <a:rPr lang="en-US" dirty="0" smtClean="0"/>
              <a:t>Language Agnostic, GDPR/US Privacy Compliant</a:t>
            </a:r>
          </a:p>
          <a:p>
            <a:pPr algn="ctr"/>
            <a:endParaRPr lang="en-US" dirty="0"/>
          </a:p>
          <a:p>
            <a:pPr algn="ctr"/>
            <a:r>
              <a:rPr lang="en-US" dirty="0" smtClean="0"/>
              <a:t>Integrating Major Sector Service Providers</a:t>
            </a:r>
          </a:p>
          <a:p>
            <a:pPr marL="0" indent="0" algn="ctr">
              <a:buNone/>
            </a:pPr>
            <a:r>
              <a:rPr lang="en-US" dirty="0" smtClean="0"/>
              <a:t>&amp; Custom </a:t>
            </a:r>
            <a:r>
              <a:rPr lang="en-US" dirty="0" err="1" smtClean="0"/>
              <a:t>Colutions</a:t>
            </a:r>
            <a:r>
              <a:rPr lang="en-US" dirty="0" smtClean="0"/>
              <a:t> for Market Sector Partners</a:t>
            </a: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4</a:t>
            </a:fld>
            <a:r>
              <a:rPr lang="en-US" dirty="0" smtClean="0"/>
              <a:t> -</a:t>
            </a:r>
            <a:endParaRPr lang="en-US" dirty="0"/>
          </a:p>
        </p:txBody>
      </p:sp>
    </p:spTree>
    <p:extLst>
      <p:ext uri="{BB962C8B-B14F-4D97-AF65-F5344CB8AC3E}">
        <p14:creationId xmlns:p14="http://schemas.microsoft.com/office/powerpoint/2010/main" val="208636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fontScale="55000" lnSpcReduction="20000"/>
          </a:bodyPr>
          <a:lstStyle/>
          <a:p>
            <a:pPr marL="0" indent="0" algn="ctr">
              <a:buNone/>
            </a:pPr>
            <a:r>
              <a:rPr lang="en-US" dirty="0" smtClean="0">
                <a:effectLst>
                  <a:glow rad="254000">
                    <a:srgbClr val="FFFF00">
                      <a:alpha val="85000"/>
                    </a:srgbClr>
                  </a:glow>
                </a:effectLst>
              </a:rPr>
              <a:t>U.S. Launch Partner Opportunity</a:t>
            </a:r>
          </a:p>
          <a:p>
            <a:pPr marL="0" indent="0" algn="ctr">
              <a:buNone/>
            </a:pPr>
            <a:r>
              <a:rPr lang="en-US" dirty="0" smtClean="0">
                <a:effectLst>
                  <a:glow rad="254000">
                    <a:srgbClr val="FFFF00">
                      <a:alpha val="85000"/>
                    </a:srgbClr>
                  </a:glow>
                </a:effectLst>
              </a:rPr>
              <a:t>To Invest in </a:t>
            </a:r>
            <a:r>
              <a:rPr lang="en-US" dirty="0" err="1" smtClean="0">
                <a:effectLst>
                  <a:glow rad="254000">
                    <a:srgbClr val="FFFF00">
                      <a:alpha val="85000"/>
                    </a:srgbClr>
                  </a:glow>
                </a:effectLst>
              </a:rPr>
              <a:t>VoiceSecure</a:t>
            </a:r>
            <a:r>
              <a:rPr lang="en-US" dirty="0" smtClean="0">
                <a:effectLst>
                  <a:glow rad="254000">
                    <a:srgbClr val="FFFF00">
                      <a:alpha val="85000"/>
                    </a:srgbClr>
                  </a:glow>
                </a:effectLst>
              </a:rPr>
              <a:t> | US Company</a:t>
            </a:r>
          </a:p>
          <a:p>
            <a:pPr marL="0" indent="0" algn="ctr">
              <a:buNone/>
            </a:pPr>
            <a:endParaRPr lang="en-US" dirty="0" smtClean="0"/>
          </a:p>
          <a:p>
            <a:pPr algn="ctr"/>
            <a:r>
              <a:rPr lang="en-US" dirty="0" smtClean="0"/>
              <a:t>New US Partner Contract with EU Voice Leader,</a:t>
            </a:r>
          </a:p>
          <a:p>
            <a:pPr marL="0" indent="0" algn="ctr">
              <a:buNone/>
            </a:pPr>
            <a:r>
              <a:rPr lang="en-US" dirty="0" smtClean="0"/>
              <a:t>At Forefront of Multi-Modal Identity Sector</a:t>
            </a:r>
          </a:p>
          <a:p>
            <a:pPr marL="0" indent="0" algn="ctr">
              <a:buNone/>
            </a:pPr>
            <a:endParaRPr lang="en-US" dirty="0"/>
          </a:p>
          <a:p>
            <a:pPr algn="ctr"/>
            <a:r>
              <a:rPr lang="en-US" dirty="0" smtClean="0"/>
              <a:t>Unique Partner Roles to Develop Disruptive</a:t>
            </a:r>
          </a:p>
          <a:p>
            <a:pPr marL="0" indent="0" algn="ctr">
              <a:buNone/>
            </a:pPr>
            <a:r>
              <a:rPr lang="en-US" dirty="0" smtClean="0"/>
              <a:t>Secure Voice Global Voice Identity Platforms</a:t>
            </a:r>
          </a:p>
          <a:p>
            <a:pPr marL="0" indent="0" algn="ctr">
              <a:buNone/>
            </a:pPr>
            <a:endParaRPr lang="en-US" dirty="0"/>
          </a:p>
          <a:p>
            <a:pPr algn="ctr"/>
            <a:r>
              <a:rPr lang="en-US" dirty="0" smtClean="0"/>
              <a:t>EU Partner Provides Defined US Exclusive</a:t>
            </a:r>
          </a:p>
          <a:p>
            <a:pPr marL="0" indent="0" algn="ctr">
              <a:buNone/>
            </a:pPr>
            <a:r>
              <a:rPr lang="en-US" dirty="0" smtClean="0"/>
              <a:t>Language Agnostic IP &amp; Multi-Modal Identity</a:t>
            </a:r>
          </a:p>
          <a:p>
            <a:pPr marL="0" indent="0" algn="ctr">
              <a:buNone/>
            </a:pPr>
            <a:r>
              <a:rPr lang="en-US" dirty="0" smtClean="0"/>
              <a:t>Biometrics, Powered By AI Neural Networks</a:t>
            </a:r>
          </a:p>
          <a:p>
            <a:pPr algn="ctr"/>
            <a:endParaRPr lang="en-US" dirty="0"/>
          </a:p>
          <a:p>
            <a:pPr algn="ctr"/>
            <a:r>
              <a:rPr lang="en-US" dirty="0" smtClean="0"/>
              <a:t>US Partner Develops Proprietary Platform I/P</a:t>
            </a:r>
          </a:p>
          <a:p>
            <a:pPr marL="0" indent="0" algn="ctr">
              <a:buNone/>
            </a:pPr>
            <a:r>
              <a:rPr lang="en-US" dirty="0" smtClean="0"/>
              <a:t>To Link Major Identity Management, Fraud,</a:t>
            </a:r>
          </a:p>
          <a:p>
            <a:pPr marL="0" indent="0" algn="ctr">
              <a:buNone/>
            </a:pPr>
            <a:r>
              <a:rPr lang="en-US" dirty="0" smtClean="0"/>
              <a:t>AI Customer Experience &amp; Marketing Technologies Providers</a:t>
            </a: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5</a:t>
            </a:fld>
            <a:r>
              <a:rPr lang="en-US" dirty="0" smtClean="0"/>
              <a:t> -</a:t>
            </a:r>
            <a:endParaRPr lang="en-US" dirty="0"/>
          </a:p>
        </p:txBody>
      </p:sp>
    </p:spTree>
    <p:extLst>
      <p:ext uri="{BB962C8B-B14F-4D97-AF65-F5344CB8AC3E}">
        <p14:creationId xmlns:p14="http://schemas.microsoft.com/office/powerpoint/2010/main" val="2558932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fontScale="55000" lnSpcReduction="20000"/>
          </a:bodyPr>
          <a:lstStyle/>
          <a:p>
            <a:pPr marL="0" indent="0" algn="ctr">
              <a:buNone/>
            </a:pPr>
            <a:r>
              <a:rPr lang="en-US" dirty="0" smtClean="0">
                <a:effectLst/>
              </a:rPr>
              <a:t>John Chambers</a:t>
            </a:r>
          </a:p>
          <a:p>
            <a:pPr marL="0" indent="0" algn="ctr">
              <a:buNone/>
            </a:pPr>
            <a:r>
              <a:rPr lang="en-US" dirty="0" smtClean="0">
                <a:effectLst/>
              </a:rPr>
              <a:t>Chairman Emeritus, Founder of Cisco</a:t>
            </a:r>
          </a:p>
          <a:p>
            <a:pPr marL="0" indent="0" algn="ctr">
              <a:buNone/>
            </a:pPr>
            <a:endParaRPr lang="en-US" dirty="0" smtClean="0">
              <a:effectLst/>
            </a:endParaRPr>
          </a:p>
          <a:p>
            <a:pPr algn="ctr"/>
            <a:r>
              <a:rPr lang="en-US" dirty="0" smtClean="0">
                <a:effectLst>
                  <a:glow rad="254000">
                    <a:srgbClr val="FFFF00">
                      <a:alpha val="85000"/>
                    </a:srgbClr>
                  </a:glow>
                </a:effectLst>
              </a:rPr>
              <a:t>Voice + Identity Is Key Disruptive Change</a:t>
            </a:r>
          </a:p>
          <a:p>
            <a:pPr marL="0" indent="0" algn="ctr">
              <a:buNone/>
            </a:pPr>
            <a:r>
              <a:rPr lang="en-US" dirty="0" smtClean="0">
                <a:effectLst>
                  <a:glow rad="254000">
                    <a:srgbClr val="FFFF00">
                      <a:alpha val="85000"/>
                    </a:srgbClr>
                  </a:glow>
                </a:effectLst>
              </a:rPr>
              <a:t>And The Future of Computing</a:t>
            </a:r>
          </a:p>
          <a:p>
            <a:pPr marL="0" indent="0" algn="ctr">
              <a:buNone/>
            </a:pPr>
            <a:endParaRPr lang="en-US" dirty="0" smtClean="0"/>
          </a:p>
          <a:p>
            <a:pPr algn="ctr"/>
            <a:r>
              <a:rPr lang="en-US" dirty="0" smtClean="0"/>
              <a:t>All CEO’s Need To Be Thinking About</a:t>
            </a:r>
          </a:p>
          <a:p>
            <a:pPr marL="0" indent="0" algn="ctr">
              <a:buNone/>
            </a:pPr>
            <a:r>
              <a:rPr lang="en-US" dirty="0" smtClean="0"/>
              <a:t>AI Innovation / Customer Experience / Security</a:t>
            </a:r>
          </a:p>
          <a:p>
            <a:pPr marL="0" indent="0" algn="ctr">
              <a:buNone/>
            </a:pPr>
            <a:endParaRPr lang="en-US" dirty="0"/>
          </a:p>
          <a:p>
            <a:pPr algn="ctr"/>
            <a:r>
              <a:rPr lang="en-US" dirty="0" smtClean="0"/>
              <a:t>AI Will Have Faster + More Profound Effect</a:t>
            </a:r>
          </a:p>
          <a:p>
            <a:pPr marL="0" indent="0" algn="ctr">
              <a:buNone/>
            </a:pPr>
            <a:r>
              <a:rPr lang="en-US" dirty="0" smtClean="0"/>
              <a:t>On Our Lives Than The Internet</a:t>
            </a:r>
          </a:p>
          <a:p>
            <a:pPr algn="ctr"/>
            <a:endParaRPr lang="en-US" dirty="0"/>
          </a:p>
          <a:p>
            <a:pPr marL="0" indent="0" algn="ctr">
              <a:buNone/>
            </a:pPr>
            <a:r>
              <a:rPr lang="en-US" dirty="0" smtClean="0"/>
              <a:t>John Chambers, Marc </a:t>
            </a:r>
            <a:r>
              <a:rPr lang="en-US" dirty="0" err="1" smtClean="0"/>
              <a:t>Andresson</a:t>
            </a:r>
            <a:r>
              <a:rPr lang="en-US" dirty="0" smtClean="0"/>
              <a:t>, &amp; Google Ventures</a:t>
            </a:r>
          </a:p>
          <a:p>
            <a:pPr marL="0" indent="0" algn="ctr">
              <a:buNone/>
            </a:pPr>
            <a:r>
              <a:rPr lang="en-US" dirty="0" smtClean="0"/>
              <a:t>Are The Primary Investors And Board Members of </a:t>
            </a:r>
            <a:r>
              <a:rPr lang="en-US" dirty="0" err="1" smtClean="0"/>
              <a:t>Pindrop</a:t>
            </a:r>
            <a:r>
              <a:rPr lang="en-US" dirty="0" smtClean="0"/>
              <a:t> –</a:t>
            </a:r>
          </a:p>
          <a:p>
            <a:pPr marL="0" indent="0" algn="ctr">
              <a:buNone/>
            </a:pPr>
            <a:r>
              <a:rPr lang="en-US" dirty="0" smtClean="0"/>
              <a:t>One of Voice Biometrics + Phone Device ID Leaders.</a:t>
            </a:r>
          </a:p>
          <a:p>
            <a:pPr marL="0" indent="0" algn="ctr">
              <a:buNone/>
            </a:pPr>
            <a:r>
              <a:rPr lang="en-US" dirty="0" smtClean="0">
                <a:effectLst>
                  <a:glow rad="254000">
                    <a:srgbClr val="FFFF00">
                      <a:alpha val="85000"/>
                    </a:srgbClr>
                  </a:glow>
                </a:effectLst>
              </a:rPr>
              <a:t>@ $175M Investment, &lt; $50M Revenues, $2BB+ Market Cap</a:t>
            </a:r>
            <a:endParaRPr lang="en-US" dirty="0" smtClean="0">
              <a:effectLst>
                <a:glow rad="254000">
                  <a:srgbClr val="FFFF00">
                    <a:alpha val="85000"/>
                  </a:srgbClr>
                </a:glow>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6</a:t>
            </a:fld>
            <a:r>
              <a:rPr lang="en-US" dirty="0" smtClean="0"/>
              <a:t> -</a:t>
            </a:r>
            <a:endParaRPr lang="en-US" dirty="0"/>
          </a:p>
        </p:txBody>
      </p:sp>
    </p:spTree>
    <p:extLst>
      <p:ext uri="{BB962C8B-B14F-4D97-AF65-F5344CB8AC3E}">
        <p14:creationId xmlns:p14="http://schemas.microsoft.com/office/powerpoint/2010/main" val="2589665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fontScale="70000" lnSpcReduction="20000"/>
          </a:bodyPr>
          <a:lstStyle/>
          <a:p>
            <a:pPr marL="0" indent="0" algn="ctr">
              <a:buNone/>
            </a:pPr>
            <a:r>
              <a:rPr lang="en-US" dirty="0" smtClean="0">
                <a:effectLst/>
              </a:rPr>
              <a:t>John Chambers</a:t>
            </a:r>
          </a:p>
          <a:p>
            <a:pPr marL="0" indent="0" algn="ctr">
              <a:buNone/>
            </a:pPr>
            <a:r>
              <a:rPr lang="en-US" dirty="0" smtClean="0">
                <a:effectLst/>
              </a:rPr>
              <a:t>Chairman Emeritus, Founder of Cisco</a:t>
            </a:r>
          </a:p>
          <a:p>
            <a:pPr marL="0" indent="0" algn="ctr">
              <a:buNone/>
            </a:pPr>
            <a:endParaRPr lang="en-US" dirty="0" smtClean="0">
              <a:effectLst/>
            </a:endParaRPr>
          </a:p>
          <a:p>
            <a:pPr algn="ctr"/>
            <a:r>
              <a:rPr lang="en-US" dirty="0" smtClean="0">
                <a:effectLst/>
              </a:rPr>
              <a:t>AI Analytics Critical To Customer Experience,</a:t>
            </a:r>
          </a:p>
          <a:p>
            <a:pPr marL="0" indent="0" algn="ctr">
              <a:buNone/>
            </a:pPr>
            <a:r>
              <a:rPr lang="en-US" dirty="0" smtClean="0">
                <a:effectLst/>
              </a:rPr>
              <a:t>Speech Emotion &amp; Detecting When You Want To Buy</a:t>
            </a:r>
          </a:p>
          <a:p>
            <a:pPr marL="0" indent="0" algn="ctr">
              <a:buNone/>
            </a:pPr>
            <a:endParaRPr lang="en-US" dirty="0" smtClean="0">
              <a:effectLst/>
            </a:endParaRPr>
          </a:p>
          <a:p>
            <a:pPr algn="ctr"/>
            <a:r>
              <a:rPr lang="en-US" dirty="0" smtClean="0"/>
              <a:t>AI And Free Speech Are The On Boarding Language –</a:t>
            </a:r>
          </a:p>
          <a:p>
            <a:pPr marL="0" indent="0" algn="ctr">
              <a:buNone/>
            </a:pPr>
            <a:r>
              <a:rPr lang="en-US" dirty="0" smtClean="0"/>
              <a:t>Critical for Security And Data Privacy</a:t>
            </a:r>
          </a:p>
          <a:p>
            <a:pPr marL="0" indent="0" algn="ctr">
              <a:buNone/>
            </a:pPr>
            <a:endParaRPr lang="en-US" dirty="0" smtClean="0">
              <a:effectLst/>
            </a:endParaRPr>
          </a:p>
          <a:p>
            <a:pPr algn="ctr"/>
            <a:r>
              <a:rPr lang="en-US" dirty="0" smtClean="0">
                <a:effectLst>
                  <a:glow rad="254000">
                    <a:srgbClr val="FFFF00">
                      <a:alpha val="85000"/>
                    </a:srgbClr>
                  </a:glow>
                </a:effectLst>
              </a:rPr>
              <a:t>On-Device Authentication Is Future To Identity Control</a:t>
            </a:r>
            <a:endParaRPr lang="en-US" dirty="0" smtClean="0"/>
          </a:p>
          <a:p>
            <a:pPr marL="0" indent="0" algn="ctr">
              <a:buNone/>
            </a:pPr>
            <a:endParaRPr lang="en-US" dirty="0"/>
          </a:p>
          <a:p>
            <a:pPr algn="ctr"/>
            <a:r>
              <a:rPr lang="en-US" dirty="0" err="1" smtClean="0">
                <a:effectLst>
                  <a:glow rad="254000">
                    <a:srgbClr val="FFFF00">
                      <a:alpha val="85000"/>
                    </a:srgbClr>
                  </a:glow>
                </a:effectLst>
              </a:rPr>
              <a:t>VoiceSecure</a:t>
            </a:r>
            <a:r>
              <a:rPr lang="en-US" dirty="0" smtClean="0">
                <a:effectLst>
                  <a:glow rad="254000">
                    <a:srgbClr val="FFFF00">
                      <a:alpha val="85000"/>
                    </a:srgbClr>
                  </a:glow>
                </a:effectLst>
              </a:rPr>
              <a:t> | EU Owns US | UK | EU Patents</a:t>
            </a:r>
          </a:p>
          <a:p>
            <a:pPr marL="0" indent="0" algn="ctr">
              <a:buNone/>
            </a:pPr>
            <a:r>
              <a:rPr lang="en-US" dirty="0" smtClean="0">
                <a:effectLst>
                  <a:glow rad="254000">
                    <a:srgbClr val="FFFF00">
                      <a:alpha val="85000"/>
                    </a:srgbClr>
                  </a:glow>
                </a:effectLst>
              </a:rPr>
              <a:t>For Storing Personal Biometrics On Device –</a:t>
            </a:r>
          </a:p>
          <a:p>
            <a:pPr marL="0" indent="0" algn="ctr">
              <a:buNone/>
            </a:pPr>
            <a:r>
              <a:rPr lang="en-US" dirty="0" smtClean="0">
                <a:effectLst>
                  <a:glow rad="254000">
                    <a:srgbClr val="FFFF00">
                      <a:alpha val="85000"/>
                    </a:srgbClr>
                  </a:glow>
                </a:effectLst>
              </a:rPr>
              <a:t>Linked to Remote AI Neural Networks For Identity Resolution</a:t>
            </a:r>
            <a:endParaRPr lang="en-US" dirty="0" smtClean="0">
              <a:effectLst>
                <a:glow rad="254000">
                  <a:srgbClr val="FFFF00">
                    <a:alpha val="85000"/>
                  </a:srgbClr>
                </a:glow>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7</a:t>
            </a:fld>
            <a:r>
              <a:rPr lang="en-US" dirty="0" smtClean="0"/>
              <a:t> -</a:t>
            </a:r>
            <a:endParaRPr lang="en-US" dirty="0"/>
          </a:p>
        </p:txBody>
      </p:sp>
    </p:spTree>
    <p:extLst>
      <p:ext uri="{BB962C8B-B14F-4D97-AF65-F5344CB8AC3E}">
        <p14:creationId xmlns:p14="http://schemas.microsoft.com/office/powerpoint/2010/main" val="2923480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fontScale="70000" lnSpcReduction="20000"/>
          </a:bodyPr>
          <a:lstStyle/>
          <a:p>
            <a:pPr marL="0" indent="0" algn="ctr">
              <a:buNone/>
            </a:pPr>
            <a:r>
              <a:rPr lang="en-US" dirty="0" smtClean="0">
                <a:effectLst/>
              </a:rPr>
              <a:t>OneSource Provides Enterprise Solutions For -</a:t>
            </a:r>
          </a:p>
          <a:p>
            <a:pPr marL="0" indent="0" algn="ctr">
              <a:buNone/>
            </a:pPr>
            <a:endParaRPr lang="en-US" dirty="0" smtClean="0">
              <a:effectLst/>
            </a:endParaRPr>
          </a:p>
          <a:p>
            <a:pPr algn="ctr"/>
            <a:r>
              <a:rPr lang="en-US" dirty="0" smtClean="0">
                <a:effectLst/>
              </a:rPr>
              <a:t>Secure Conversational Commerce</a:t>
            </a:r>
          </a:p>
          <a:p>
            <a:pPr algn="ctr"/>
            <a:endParaRPr lang="en-US" dirty="0" smtClean="0">
              <a:effectLst/>
            </a:endParaRPr>
          </a:p>
          <a:p>
            <a:pPr algn="ctr"/>
            <a:r>
              <a:rPr lang="en-US" dirty="0" smtClean="0">
                <a:effectLst/>
              </a:rPr>
              <a:t>Identity, Risk &amp; Privacy Management</a:t>
            </a:r>
          </a:p>
          <a:p>
            <a:pPr marL="0" indent="0" algn="ctr">
              <a:buNone/>
            </a:pPr>
            <a:endParaRPr lang="en-US" dirty="0" smtClean="0">
              <a:effectLst/>
            </a:endParaRPr>
          </a:p>
          <a:p>
            <a:pPr algn="ctr"/>
            <a:r>
              <a:rPr lang="en-US" dirty="0" smtClean="0"/>
              <a:t>Eliminating Pins, Passwords, Security Questions</a:t>
            </a:r>
          </a:p>
          <a:p>
            <a:pPr algn="ctr"/>
            <a:endParaRPr lang="en-US" dirty="0"/>
          </a:p>
          <a:p>
            <a:pPr algn="ctr"/>
            <a:r>
              <a:rPr lang="en-US" dirty="0" smtClean="0"/>
              <a:t>Providing Multi-Channel Device Access</a:t>
            </a:r>
          </a:p>
          <a:p>
            <a:pPr marL="0" indent="0" algn="ctr">
              <a:buNone/>
            </a:pPr>
            <a:r>
              <a:rPr lang="en-US" dirty="0" smtClean="0"/>
              <a:t>For Mobile, Assistants, Bots, Tablets, Laptops, Desktops</a:t>
            </a:r>
            <a:endParaRPr lang="en-US" dirty="0" smtClean="0">
              <a:effectLst/>
            </a:endParaRPr>
          </a:p>
          <a:p>
            <a:pPr marL="0" indent="0" algn="ctr">
              <a:buNone/>
            </a:pPr>
            <a:endParaRPr lang="en-US" dirty="0"/>
          </a:p>
          <a:p>
            <a:pPr algn="ctr"/>
            <a:r>
              <a:rPr lang="en-US" dirty="0" smtClean="0">
                <a:effectLst>
                  <a:glow rad="254000">
                    <a:srgbClr val="FFFF00">
                      <a:alpha val="85000"/>
                    </a:srgbClr>
                  </a:glow>
                </a:effectLst>
              </a:rPr>
              <a:t>Integration of Voice, Facial, Print &amp; Identity,</a:t>
            </a:r>
          </a:p>
          <a:p>
            <a:pPr marL="0" indent="0" algn="ctr">
              <a:buNone/>
            </a:pPr>
            <a:r>
              <a:rPr lang="en-US" dirty="0" smtClean="0">
                <a:effectLst>
                  <a:glow rad="254000">
                    <a:srgbClr val="FFFF00">
                      <a:alpha val="85000"/>
                    </a:srgbClr>
                  </a:glow>
                </a:effectLst>
              </a:rPr>
              <a:t>  With Free Word Enrollment and Authentication</a:t>
            </a:r>
            <a:endParaRPr lang="en-US" dirty="0" smtClean="0">
              <a:effectLst>
                <a:glow rad="254000">
                  <a:srgbClr val="FFFF00">
                    <a:alpha val="85000"/>
                  </a:srgbClr>
                </a:glow>
              </a:effectLst>
            </a:endParaRP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8</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err="1" smtClean="0"/>
              <a:t>VoiceSecure</a:t>
            </a:r>
            <a:r>
              <a:rPr lang="en-US" dirty="0" smtClean="0"/>
              <a:t> EU | US</a:t>
            </a:r>
            <a:endParaRPr lang="en-US" dirty="0"/>
          </a:p>
        </p:txBody>
      </p:sp>
    </p:spTree>
    <p:extLst>
      <p:ext uri="{BB962C8B-B14F-4D97-AF65-F5344CB8AC3E}">
        <p14:creationId xmlns:p14="http://schemas.microsoft.com/office/powerpoint/2010/main" val="3605313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220" y="1259712"/>
            <a:ext cx="11109960" cy="4866458"/>
          </a:xfrm>
        </p:spPr>
        <p:txBody>
          <a:bodyPr>
            <a:normAutofit fontScale="55000" lnSpcReduction="20000"/>
          </a:bodyPr>
          <a:lstStyle/>
          <a:p>
            <a:pPr marL="0" indent="0" algn="ctr">
              <a:buNone/>
            </a:pPr>
            <a:r>
              <a:rPr lang="en-US" sz="4400" dirty="0" smtClean="0">
                <a:effectLst>
                  <a:glow rad="254000">
                    <a:srgbClr val="FFFF00">
                      <a:alpha val="85000"/>
                    </a:srgbClr>
                  </a:glow>
                </a:effectLst>
              </a:rPr>
              <a:t>Unique Alliance of EU / US Partners</a:t>
            </a:r>
          </a:p>
          <a:p>
            <a:pPr marL="0" indent="0" algn="ctr">
              <a:buNone/>
            </a:pPr>
            <a:endParaRPr lang="en-US" dirty="0" smtClean="0">
              <a:effectLst/>
            </a:endParaRPr>
          </a:p>
          <a:p>
            <a:pPr marL="0" indent="0" algn="ctr">
              <a:buNone/>
            </a:pPr>
            <a:r>
              <a:rPr lang="en-US" dirty="0" err="1" smtClean="0">
                <a:effectLst/>
              </a:rPr>
              <a:t>VoiceSecure</a:t>
            </a:r>
            <a:r>
              <a:rPr lang="en-US" dirty="0" smtClean="0">
                <a:effectLst/>
              </a:rPr>
              <a:t> | US is Developing Proprietary I/P</a:t>
            </a:r>
          </a:p>
          <a:p>
            <a:pPr marL="0" indent="0" algn="ctr">
              <a:buNone/>
            </a:pPr>
            <a:r>
              <a:rPr lang="en-US" dirty="0" smtClean="0">
                <a:effectLst/>
              </a:rPr>
              <a:t>For </a:t>
            </a:r>
            <a:r>
              <a:rPr lang="en-US" dirty="0" err="1" smtClean="0">
                <a:effectLst/>
              </a:rPr>
              <a:t>OneSoource</a:t>
            </a:r>
            <a:r>
              <a:rPr lang="en-US" dirty="0" smtClean="0">
                <a:effectLst/>
              </a:rPr>
              <a:t>, Uniquely Linking Voice, Facial,</a:t>
            </a:r>
          </a:p>
          <a:p>
            <a:pPr marL="0" indent="0" algn="ctr">
              <a:buNone/>
            </a:pPr>
            <a:r>
              <a:rPr lang="en-US" dirty="0" smtClean="0">
                <a:effectLst/>
              </a:rPr>
              <a:t>Fingerprint Identification – Linked With Extensive</a:t>
            </a:r>
          </a:p>
          <a:p>
            <a:pPr marL="0" indent="0" algn="ctr">
              <a:buNone/>
            </a:pPr>
            <a:r>
              <a:rPr lang="en-US" dirty="0" smtClean="0">
                <a:effectLst/>
              </a:rPr>
              <a:t>Array Of Identity Management &amp; Fraud Resources.</a:t>
            </a:r>
          </a:p>
          <a:p>
            <a:pPr marL="0" indent="0" algn="ctr">
              <a:buNone/>
            </a:pPr>
            <a:endParaRPr lang="en-US" dirty="0">
              <a:effectLst/>
            </a:endParaRPr>
          </a:p>
          <a:p>
            <a:pPr marL="0" indent="0" algn="ctr">
              <a:buNone/>
            </a:pPr>
            <a:r>
              <a:rPr lang="en-US" dirty="0" smtClean="0">
                <a:effectLst/>
              </a:rPr>
              <a:t>U.S. Founders Team Has Extensive History</a:t>
            </a:r>
          </a:p>
          <a:p>
            <a:pPr marL="0" indent="0" algn="ctr">
              <a:buNone/>
            </a:pPr>
            <a:r>
              <a:rPr lang="en-US" dirty="0" smtClean="0">
                <a:effectLst/>
              </a:rPr>
              <a:t>&amp; Senior Contacts In Largest Scale Digital</a:t>
            </a:r>
          </a:p>
          <a:p>
            <a:pPr marL="0" indent="0" algn="ctr">
              <a:buNone/>
            </a:pPr>
            <a:r>
              <a:rPr lang="en-US" dirty="0" smtClean="0">
                <a:effectLst/>
              </a:rPr>
              <a:t>Technologies, Marketing Services &amp; National Markets.</a:t>
            </a:r>
          </a:p>
          <a:p>
            <a:pPr marL="0" indent="0" algn="ctr">
              <a:buNone/>
            </a:pPr>
            <a:endParaRPr lang="en-US" dirty="0">
              <a:effectLst/>
            </a:endParaRPr>
          </a:p>
          <a:p>
            <a:pPr marL="0" indent="0" algn="ctr">
              <a:buNone/>
            </a:pPr>
            <a:r>
              <a:rPr lang="en-US" dirty="0" smtClean="0">
                <a:effectLst/>
              </a:rPr>
              <a:t>Positioned To Broad Launch Voice Based Computing</a:t>
            </a:r>
          </a:p>
          <a:p>
            <a:pPr marL="0" indent="0" algn="ctr">
              <a:buNone/>
            </a:pPr>
            <a:r>
              <a:rPr lang="en-US" dirty="0" smtClean="0">
                <a:effectLst/>
              </a:rPr>
              <a:t>Across Conversational Commerce, And</a:t>
            </a:r>
          </a:p>
          <a:p>
            <a:pPr marL="0" indent="0" algn="ctr">
              <a:buNone/>
            </a:pPr>
            <a:r>
              <a:rPr lang="en-US" dirty="0" smtClean="0">
                <a:effectLst/>
              </a:rPr>
              <a:t>AI Driven Customer Experience Platform Services –</a:t>
            </a:r>
          </a:p>
          <a:p>
            <a:pPr marL="0" indent="0" algn="ctr">
              <a:buNone/>
            </a:pPr>
            <a:r>
              <a:rPr lang="en-US" dirty="0" smtClean="0">
                <a:effectLst/>
              </a:rPr>
              <a:t>Partnered With Largest Industry Partners,</a:t>
            </a:r>
          </a:p>
          <a:p>
            <a:pPr marL="0" indent="0" algn="ctr">
              <a:buNone/>
            </a:pPr>
            <a:r>
              <a:rPr lang="en-US" dirty="0" smtClean="0">
                <a:effectLst/>
              </a:rPr>
              <a:t>Multi Channel Device Access And Linking.</a:t>
            </a:r>
          </a:p>
        </p:txBody>
      </p:sp>
      <p:sp>
        <p:nvSpPr>
          <p:cNvPr id="4" name="Slide Number Placeholder 3"/>
          <p:cNvSpPr>
            <a:spLocks noGrp="1"/>
          </p:cNvSpPr>
          <p:nvPr>
            <p:ph type="sldNum" sz="quarter" idx="12"/>
          </p:nvPr>
        </p:nvSpPr>
        <p:spPr>
          <a:xfrm>
            <a:off x="5736066" y="6430277"/>
            <a:ext cx="865292" cy="365125"/>
          </a:xfrm>
        </p:spPr>
        <p:txBody>
          <a:bodyPr/>
          <a:lstStyle/>
          <a:p>
            <a:pPr algn="ctr"/>
            <a:r>
              <a:rPr lang="en-US" dirty="0" smtClean="0"/>
              <a:t>- </a:t>
            </a:r>
            <a:fld id="{723B4096-4BBE-3445-8571-A017902AE8F2}" type="slidenum">
              <a:rPr lang="en-US" smtClean="0"/>
              <a:pPr algn="ctr"/>
              <a:t>9</a:t>
            </a:fld>
            <a:r>
              <a:rPr lang="en-US" dirty="0" smtClean="0"/>
              <a:t> -</a:t>
            </a:r>
            <a:endParaRPr lang="en-US" dirty="0"/>
          </a:p>
        </p:txBody>
      </p:sp>
      <p:sp>
        <p:nvSpPr>
          <p:cNvPr id="5" name="Title 1"/>
          <p:cNvSpPr>
            <a:spLocks noGrp="1"/>
          </p:cNvSpPr>
          <p:nvPr>
            <p:ph type="title"/>
          </p:nvPr>
        </p:nvSpPr>
        <p:spPr>
          <a:xfrm>
            <a:off x="617220" y="274638"/>
            <a:ext cx="11109960" cy="1143000"/>
          </a:xfrm>
        </p:spPr>
        <p:txBody>
          <a:bodyPr>
            <a:normAutofit/>
          </a:bodyPr>
          <a:lstStyle/>
          <a:p>
            <a:r>
              <a:rPr lang="en-US" dirty="0" err="1" smtClean="0"/>
              <a:t>VoiceSecure</a:t>
            </a:r>
            <a:r>
              <a:rPr lang="en-US" dirty="0" smtClean="0"/>
              <a:t> US				</a:t>
            </a:r>
            <a:r>
              <a:rPr lang="en-US" dirty="0" err="1" smtClean="0"/>
              <a:t>VoiceSecure</a:t>
            </a:r>
            <a:r>
              <a:rPr lang="en-US" dirty="0" smtClean="0"/>
              <a:t> EU</a:t>
            </a:r>
            <a:endParaRPr lang="en-US" dirty="0"/>
          </a:p>
        </p:txBody>
      </p:sp>
    </p:spTree>
    <p:extLst>
      <p:ext uri="{BB962C8B-B14F-4D97-AF65-F5344CB8AC3E}">
        <p14:creationId xmlns:p14="http://schemas.microsoft.com/office/powerpoint/2010/main" val="6289732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7407</TotalTime>
  <Words>2452</Words>
  <Application>Microsoft Macintosh PowerPoint</Application>
  <PresentationFormat>Custom</PresentationFormat>
  <Paragraphs>689</Paragraphs>
  <Slides>38</Slides>
  <Notes>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PowerPoint Presentation</vt:lpstr>
      <vt:lpstr>VoiceSecure EU | US</vt:lpstr>
      <vt:lpstr>VoiceSecure EU | US</vt:lpstr>
      <vt:lpstr>VoiceSecure EU | US</vt:lpstr>
      <vt:lpstr>PowerPoint Presentation</vt:lpstr>
      <vt:lpstr>PowerPoint Presentation</vt:lpstr>
      <vt:lpstr>PowerPoint Presentation</vt:lpstr>
      <vt:lpstr>VoiceSecure EU | US</vt:lpstr>
      <vt:lpstr>VoiceSecure US    VoiceSecure EU</vt:lpstr>
      <vt:lpstr>Existing EU | US 2018 Contract</vt:lpstr>
      <vt:lpstr>VoiceSecure EU | US Contract</vt:lpstr>
      <vt:lpstr>U.S. Development / Launch Partners</vt:lpstr>
      <vt:lpstr>VoiceSecure | EU Management Team</vt:lpstr>
      <vt:lpstr>VoiceSecure | EU Management Team</vt:lpstr>
      <vt:lpstr>VoiceSecure | EU Management Team</vt:lpstr>
      <vt:lpstr> VoiceSecure | US Investor Round Structure</vt:lpstr>
      <vt:lpstr> VoiceSecure | US Series One SAFE Structure</vt:lpstr>
      <vt:lpstr> VoiceSecure | US Series One SAFE Benefits</vt:lpstr>
      <vt:lpstr> VoiceSecure | US Proposed Use Of Proceeds</vt:lpstr>
      <vt:lpstr> VoiceSecure | US Proposed $500K Development Funding Delivers</vt:lpstr>
      <vt:lpstr> Market Sector Launch Partners Series One SAFE Investor Objectives</vt:lpstr>
      <vt:lpstr> 2018 Q4 Timetables</vt:lpstr>
      <vt:lpstr> 2018 Q4 &amp; 2019 Q1/Q2 Timetables</vt:lpstr>
      <vt:lpstr> 2019 Q1/Q2 Timetables</vt:lpstr>
      <vt:lpstr> 2019 Q2/Q3 Timetables</vt:lpstr>
      <vt:lpstr>What are Biometrics?</vt:lpstr>
      <vt:lpstr>Clayton / Privacy Statement</vt:lpstr>
      <vt:lpstr>What are Voiceprints?</vt:lpstr>
      <vt:lpstr>Platforms Page</vt:lpstr>
      <vt:lpstr>OneSource Identity Management Examples</vt:lpstr>
      <vt:lpstr>Proprietary North American Platform O/V</vt:lpstr>
      <vt:lpstr>Omni and Multi-Channel Platform Overview</vt:lpstr>
      <vt:lpstr>Multi-Modal Platform Overview</vt:lpstr>
      <vt:lpstr>On-Device Biometrics</vt:lpstr>
      <vt:lpstr> Platform Security, Scalability  &amp; Ease of Integration</vt:lpstr>
      <vt:lpstr> Use Cases of OneSource  Identity Management Integration</vt:lpstr>
      <vt:lpstr> UK Barclays Bank Mobile Customer Launch Platform</vt:lpstr>
      <vt:lpstr>VoiceSecure Conferencing Overview</vt:lpstr>
    </vt:vector>
  </TitlesOfParts>
  <Company>inTelegence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 Binns</dc:creator>
  <cp:lastModifiedBy>Don Binns</cp:lastModifiedBy>
  <cp:revision>35</cp:revision>
  <cp:lastPrinted>2018-09-26T16:50:24Z</cp:lastPrinted>
  <dcterms:created xsi:type="dcterms:W3CDTF">2018-09-21T14:01:40Z</dcterms:created>
  <dcterms:modified xsi:type="dcterms:W3CDTF">2018-09-26T17:29:29Z</dcterms:modified>
</cp:coreProperties>
</file>