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6" r:id="rId8"/>
    <p:sldId id="267" r:id="rId9"/>
    <p:sldId id="269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-704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16164EEE-38AB-4FAF-9636-BDBB859F11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979" r="24651"/>
          <a:stretch/>
        </p:blipFill>
        <p:spPr>
          <a:xfrm>
            <a:off x="7576460" y="2306913"/>
            <a:ext cx="2461317" cy="990626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B7C5F99-D45F-450C-B5C9-1066A2CF680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10370" y="3560461"/>
            <a:ext cx="6018081" cy="365125"/>
          </a:xfrm>
        </p:spPr>
        <p:txBody>
          <a:bodyPr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The Platform that Delivers a Great Voice Experience (VXP)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0B43D49-85F8-49DC-82C8-1904C4D745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525"/>
          <a:stretch/>
        </p:blipFill>
        <p:spPr>
          <a:xfrm>
            <a:off x="1" y="9254"/>
            <a:ext cx="5287020" cy="68487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7D8A058-9065-420A-8448-D81C9457F7AB}"/>
              </a:ext>
            </a:extLst>
          </p:cNvPr>
          <p:cNvSpPr txBox="1"/>
          <p:nvPr userDrawn="1"/>
        </p:nvSpPr>
        <p:spPr>
          <a:xfrm>
            <a:off x="316258" y="1211764"/>
            <a:ext cx="1199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Vocal Tract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A0ABF7C-3AA8-427E-951F-58DB46FB807B}"/>
              </a:ext>
            </a:extLst>
          </p:cNvPr>
          <p:cNvSpPr txBox="1"/>
          <p:nvPr userDrawn="1"/>
        </p:nvSpPr>
        <p:spPr>
          <a:xfrm>
            <a:off x="422094" y="5723774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Gender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6A0ADF9-475B-4D00-91ED-0B2895E039C4}"/>
              </a:ext>
            </a:extLst>
          </p:cNvPr>
          <p:cNvSpPr txBox="1"/>
          <p:nvPr userDrawn="1"/>
        </p:nvSpPr>
        <p:spPr>
          <a:xfrm>
            <a:off x="3889662" y="5762474"/>
            <a:ext cx="1237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Mouth Size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663D867-6D25-4B55-A6B3-352FBC6ECA65}"/>
              </a:ext>
            </a:extLst>
          </p:cNvPr>
          <p:cNvSpPr txBox="1"/>
          <p:nvPr userDrawn="1"/>
        </p:nvSpPr>
        <p:spPr>
          <a:xfrm>
            <a:off x="1793334" y="6131806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Mouth Shape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AC211BC-3747-4462-8355-65B024831A86}"/>
              </a:ext>
            </a:extLst>
          </p:cNvPr>
          <p:cNvSpPr txBox="1"/>
          <p:nvPr userDrawn="1"/>
        </p:nvSpPr>
        <p:spPr>
          <a:xfrm>
            <a:off x="1004857" y="2030922"/>
            <a:ext cx="1487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Nasal Passage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9A650CBB-F7D1-436B-96C3-011AA7CBA9D5}"/>
              </a:ext>
            </a:extLst>
          </p:cNvPr>
          <p:cNvSpPr txBox="1"/>
          <p:nvPr userDrawn="1"/>
        </p:nvSpPr>
        <p:spPr>
          <a:xfrm>
            <a:off x="2507811" y="1514570"/>
            <a:ext cx="1499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Pronunciation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A21FAF1-ABA9-4BB9-8DAE-1824F019252B}"/>
              </a:ext>
            </a:extLst>
          </p:cNvPr>
          <p:cNvSpPr txBox="1"/>
          <p:nvPr userDrawn="1"/>
        </p:nvSpPr>
        <p:spPr>
          <a:xfrm>
            <a:off x="288756" y="2775207"/>
            <a:ext cx="1151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Sentiment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2A9AAD2-A5CD-417E-ABD0-3C8984173EDD}"/>
              </a:ext>
            </a:extLst>
          </p:cNvPr>
          <p:cNvSpPr txBox="1"/>
          <p:nvPr userDrawn="1"/>
        </p:nvSpPr>
        <p:spPr>
          <a:xfrm>
            <a:off x="3019071" y="591690"/>
            <a:ext cx="174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Speed of Speech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452854B-ADBA-449A-BBEF-9BF0520BDBCC}"/>
              </a:ext>
            </a:extLst>
          </p:cNvPr>
          <p:cNvSpPr txBox="1"/>
          <p:nvPr userDrawn="1"/>
        </p:nvSpPr>
        <p:spPr>
          <a:xfrm>
            <a:off x="1177173" y="371981"/>
            <a:ext cx="825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Accent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16AA49D8-7BFD-4B8E-85DD-1077A1AA7ABF}"/>
              </a:ext>
            </a:extLst>
          </p:cNvPr>
          <p:cNvSpPr txBox="1"/>
          <p:nvPr userDrawn="1"/>
        </p:nvSpPr>
        <p:spPr>
          <a:xfrm>
            <a:off x="3112477" y="2495592"/>
            <a:ext cx="1878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Volume of Speech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1AFE523E-1F1E-4BD5-90AB-0AB23A844A0B}"/>
              </a:ext>
            </a:extLst>
          </p:cNvPr>
          <p:cNvSpPr txBox="1"/>
          <p:nvPr userDrawn="1"/>
        </p:nvSpPr>
        <p:spPr>
          <a:xfrm>
            <a:off x="426258" y="3525615"/>
            <a:ext cx="45736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VOICE BIOMETRICS &amp; IDENTITY AUTHENTICATION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5AB11256-2561-4BBA-BBEB-E5D00600913E}"/>
              </a:ext>
            </a:extLst>
          </p:cNvPr>
          <p:cNvSpPr txBox="1"/>
          <p:nvPr userDrawn="1"/>
        </p:nvSpPr>
        <p:spPr>
          <a:xfrm>
            <a:off x="1401023" y="3338614"/>
            <a:ext cx="24849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spc="3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ARTIFICIAL INTELLIGENCE</a:t>
            </a:r>
          </a:p>
        </p:txBody>
      </p:sp>
    </p:spTree>
    <p:extLst>
      <p:ext uri="{BB962C8B-B14F-4D97-AF65-F5344CB8AC3E}">
        <p14:creationId xmlns:p14="http://schemas.microsoft.com/office/powerpoint/2010/main" val="201764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5122ACE-B872-4507-AE99-DF11BBA3B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BEF6662-DB07-4383-8451-880A3EFB2E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9BC81EB-0B99-40DB-B59D-AADDA31A0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3AEC9-E692-43B8-8222-26536237D1DE}" type="datetimeFigureOut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C2361D3-B81E-4DEE-A0C0-2B4B228D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4751558-D28D-4791-85E4-97CC99131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87AD-7009-48DE-A717-0F6B07708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20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B93C2AA-D721-4B3F-8879-AFDEEA2974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2F7E75A-DFBE-4DB7-9FFD-6FC30634FE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F24093C-3470-43B0-87ED-068A59BF2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3AEC9-E692-43B8-8222-26536237D1DE}" type="datetimeFigureOut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BCE806C-87A6-4E6F-8B0E-3D4C4CE2F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670471A-AC25-4965-BFAA-B7C532919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87AD-7009-48DE-A717-0F6B07708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896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AC350B75-7BE2-4CB0-8895-2910F6FD63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392"/>
          <a:stretch/>
        </p:blipFill>
        <p:spPr>
          <a:xfrm>
            <a:off x="1" y="9254"/>
            <a:ext cx="1705828" cy="68487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DFC2BE1A-B7A1-459B-90C1-3D4AB0502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5160" y="320675"/>
            <a:ext cx="8643258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345B233-1CD2-4D36-825B-84A78DCD61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5733" y="1825625"/>
            <a:ext cx="8642685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225901E-CFF2-482B-A473-A05C4D589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Proprietary &amp; Confidential Property of Voice Secure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2CDCE13-4C7D-4F91-BA14-A961D4B99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36" y="6400006"/>
            <a:ext cx="53912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0D87AD-7009-48DE-A717-0F6B07708B2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97B90AD3-E857-458A-A625-6BAEEA161A2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86171" y="6288087"/>
            <a:ext cx="1425847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310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ACDFA34-AEF8-4FC9-8EBE-C1ACF817D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DC57AE9-4D27-4786-BD26-E92F4C4682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D71D266-D5F6-438B-9188-57515CD07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3AEC9-E692-43B8-8222-26536237D1DE}" type="datetimeFigureOut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F99E89D-4B78-4864-B597-B1572000A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317AC33-690D-4D8B-B9F3-6EB7CF896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87AD-7009-48DE-A717-0F6B07708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57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01C461-9955-419F-B541-F95AA9B6F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86DFF03-A328-48A4-911B-0EB89907DE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D0AE656-DBB3-400B-96B3-BCEE1B9860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CFFD835-9DEA-454E-B0B4-511DDB0F0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3AEC9-E692-43B8-8222-26536237D1DE}" type="datetimeFigureOut">
              <a:rPr lang="en-US" smtClean="0"/>
              <a:t>9/26/18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A76E919-D2C2-449E-8AF3-7BD4C7BFF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CEB3A4D-B1E0-4AF5-AA79-2D8CED559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87AD-7009-48DE-A717-0F6B07708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0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F8DA5FD-EB83-4695-8CDC-4985CF93F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ED94723-BEEB-42D8-B9A0-0BC3215B9B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D307CC0-80E1-46E4-9AF8-5DD0C3E338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BD8B8E5-E945-456B-B9C2-8DA60CEB94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1F17784-75C9-4556-91A8-F3DEDB85FC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DD189624-BB77-4303-98BB-9A3B2C9A2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3AEC9-E692-43B8-8222-26536237D1DE}" type="datetimeFigureOut">
              <a:rPr lang="en-US" smtClean="0"/>
              <a:t>9/26/18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ADF0C14-72ED-43A7-A961-FA1EFA43C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C30502F0-D55D-492A-B6D2-9993AE5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87AD-7009-48DE-A717-0F6B07708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63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6D248A0-701D-4FE6-B9DC-FB8BCEEA2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9DACB10-8EAD-4EFD-A0A3-AF841031D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3AEC9-E692-43B8-8222-26536237D1DE}" type="datetimeFigureOut">
              <a:rPr lang="en-US" smtClean="0"/>
              <a:t>9/26/18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5221007-0332-4427-96C9-84D7475BC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0C30729-9C5C-4F9A-941E-C0678131C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87AD-7009-48DE-A717-0F6B07708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215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85078974-9952-4AAE-9842-4BE13CCD7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3AEC9-E692-43B8-8222-26536237D1DE}" type="datetimeFigureOut">
              <a:rPr lang="en-US" smtClean="0"/>
              <a:t>9/26/18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8ED5F30-5652-4583-BBF5-1DE87FFF8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6B5F63A-5F0D-4051-A33A-A3F1FF902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87AD-7009-48DE-A717-0F6B07708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868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F1A6B1-2D31-4C36-9AF0-59B84E081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2E16A93-A975-40FD-A4E0-13E6B607C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04890D7-67A9-41C8-BAFD-96CE606988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31D8E02-80C9-4EB8-82C5-020ACB187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3AEC9-E692-43B8-8222-26536237D1DE}" type="datetimeFigureOut">
              <a:rPr lang="en-US" smtClean="0"/>
              <a:t>9/26/18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C9C1D41-2C56-4604-AC59-8988C64ED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15979C3-62D9-4357-AFDE-ED011FF9A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87AD-7009-48DE-A717-0F6B07708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553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20A0290-47F4-4DB1-9B1D-CE013F205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0EF9DE9-47F2-4884-AACE-469E182770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B898E3E-683E-4DFA-A5DD-E72CB35C3D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322140F-1083-4054-9B73-250D80772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3AEC9-E692-43B8-8222-26536237D1DE}" type="datetimeFigureOut">
              <a:rPr lang="en-US" smtClean="0"/>
              <a:t>9/26/18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05C171E-C4A9-4668-9D55-D6055DF00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B9AF6A4-5CC6-452A-BBEB-5CA6498AA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87AD-7009-48DE-A717-0F6B07708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588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3715AC0-5247-4572-AF7F-59348C0C0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0D0A392-5DA8-4ED8-B7C3-D361F7B546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1D2EF79-D893-45E1-AC70-89E86222CC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3AEC9-E692-43B8-8222-26536237D1DE}" type="datetimeFigureOut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38D21F7-8B98-469F-A808-0E7C8C3CCF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9E8C398-2A80-4442-A06E-16AC183E6C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D87AD-7009-48DE-A717-0F6B07708B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334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xmlns="" id="{AE344D1E-C2A4-4BB6-8E9B-43EF430C66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4DAEA6D-21A9-4991-9F64-11FC6C5452B5}"/>
              </a:ext>
            </a:extLst>
          </p:cNvPr>
          <p:cNvSpPr txBox="1"/>
          <p:nvPr/>
        </p:nvSpPr>
        <p:spPr>
          <a:xfrm>
            <a:off x="6749143" y="4308229"/>
            <a:ext cx="3973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Presentated</a:t>
            </a:r>
            <a:r>
              <a:rPr lang="en-US" dirty="0" smtClean="0"/>
              <a:t> </a:t>
            </a:r>
            <a:r>
              <a:rPr lang="en-US" dirty="0" smtClean="0"/>
              <a:t>by </a:t>
            </a:r>
            <a:r>
              <a:rPr lang="en-US" b="1" dirty="0" smtClean="0"/>
              <a:t>Kim </a:t>
            </a:r>
            <a:r>
              <a:rPr lang="en-US" b="1" dirty="0" err="1" smtClean="0"/>
              <a:t>Addington</a:t>
            </a:r>
            <a:endParaRPr lang="en-US" b="1" dirty="0"/>
          </a:p>
          <a:p>
            <a:pPr algn="ctr"/>
            <a:r>
              <a:rPr lang="en-US" dirty="0" smtClean="0"/>
              <a:t>Co-Founder, </a:t>
            </a:r>
            <a:r>
              <a:rPr lang="en-US" dirty="0" err="1" smtClean="0"/>
              <a:t>VoiceSecure</a:t>
            </a:r>
            <a:r>
              <a:rPr lang="en-US" dirty="0" smtClean="0"/>
              <a:t> | US</a:t>
            </a:r>
          </a:p>
          <a:p>
            <a:pPr algn="ctr"/>
            <a:r>
              <a:rPr lang="en-US" dirty="0" smtClean="0"/>
              <a:t>Chief Technology Architect,</a:t>
            </a:r>
          </a:p>
          <a:p>
            <a:pPr algn="ctr"/>
            <a:r>
              <a:rPr lang="en-US" dirty="0" smtClean="0"/>
              <a:t>Deloitte Digital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4AFF944-8C5E-4643-B0BF-8B2D605F8493}"/>
              </a:ext>
            </a:extLst>
          </p:cNvPr>
          <p:cNvSpPr txBox="1"/>
          <p:nvPr/>
        </p:nvSpPr>
        <p:spPr>
          <a:xfrm>
            <a:off x="6719260" y="5589039"/>
            <a:ext cx="3973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August 1, 2018</a:t>
            </a:r>
          </a:p>
        </p:txBody>
      </p:sp>
    </p:spTree>
    <p:extLst>
      <p:ext uri="{BB962C8B-B14F-4D97-AF65-F5344CB8AC3E}">
        <p14:creationId xmlns:p14="http://schemas.microsoft.com/office/powerpoint/2010/main" val="3498393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F0014A2-CAE6-43E4-B4FB-652045764BDE}"/>
              </a:ext>
            </a:extLst>
          </p:cNvPr>
          <p:cNvSpPr/>
          <p:nvPr/>
        </p:nvSpPr>
        <p:spPr>
          <a:xfrm>
            <a:off x="2234437" y="1100029"/>
            <a:ext cx="2756949" cy="144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86DFF5-20A7-408D-AC11-D5C80EBD5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1984" y="334427"/>
            <a:ext cx="8643258" cy="1336244"/>
          </a:xfrm>
        </p:spPr>
        <p:txBody>
          <a:bodyPr>
            <a:normAutofit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D19D93-9A85-4DCA-9FD4-83CC81DA9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5733" y="1825625"/>
            <a:ext cx="7900165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keyboard on mobile devices are cumbersome and create a poor customer experience and consumer abandonment – voice interfaces are a natural and flexible way for the consumer to interact with a brand</a:t>
            </a:r>
          </a:p>
          <a:p>
            <a:r>
              <a:rPr lang="en-US" dirty="0"/>
              <a:t>Keeping up with hundreds of login id /password combinations and dealing with captcha screens create a poor consumer experience – voice biometrics provides a simple and more secure way for the consumer to execute a transaction with the brand. </a:t>
            </a:r>
          </a:p>
          <a:p>
            <a:r>
              <a:rPr lang="en-US" dirty="0"/>
              <a:t>When done right, good things happen – 15% or more increase in consumer engagement and 80% or more reduction in fraud</a:t>
            </a:r>
          </a:p>
        </p:txBody>
      </p:sp>
    </p:spTree>
    <p:extLst>
      <p:ext uri="{BB962C8B-B14F-4D97-AF65-F5344CB8AC3E}">
        <p14:creationId xmlns:p14="http://schemas.microsoft.com/office/powerpoint/2010/main" val="2588281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F0014A2-CAE6-43E4-B4FB-652045764BDE}"/>
              </a:ext>
            </a:extLst>
          </p:cNvPr>
          <p:cNvSpPr/>
          <p:nvPr/>
        </p:nvSpPr>
        <p:spPr>
          <a:xfrm>
            <a:off x="2172561" y="1079404"/>
            <a:ext cx="2076305" cy="15125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86DFF5-20A7-408D-AC11-D5C80EBD5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D19D93-9A85-4DCA-9FD4-83CC81DA9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Decades of experience delivering consumer engagement solutions</a:t>
            </a:r>
          </a:p>
          <a:p>
            <a:r>
              <a:rPr lang="en-US" dirty="0"/>
              <a:t>Global leader with expertise in voice identity utilizing voice biometric technologies including </a:t>
            </a:r>
            <a:r>
              <a:rPr lang="en-US" u="sng" dirty="0"/>
              <a:t>xx</a:t>
            </a:r>
            <a:r>
              <a:rPr lang="en-US" dirty="0"/>
              <a:t> patents</a:t>
            </a:r>
          </a:p>
          <a:p>
            <a:r>
              <a:rPr lang="en-US" dirty="0"/>
              <a:t>Enterprise multinational clients and implementation partners</a:t>
            </a:r>
          </a:p>
          <a:p>
            <a:r>
              <a:rPr lang="en-US" dirty="0"/>
              <a:t>End to end solution design and service delivery teams</a:t>
            </a:r>
          </a:p>
          <a:p>
            <a:r>
              <a:rPr lang="en-US" dirty="0"/>
              <a:t>Compliant with GDPR, Canada and US Privacy Laws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03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F0014A2-CAE6-43E4-B4FB-652045764BDE}"/>
              </a:ext>
            </a:extLst>
          </p:cNvPr>
          <p:cNvSpPr/>
          <p:nvPr/>
        </p:nvSpPr>
        <p:spPr>
          <a:xfrm>
            <a:off x="2145060" y="1086278"/>
            <a:ext cx="2475066" cy="14438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86DFF5-20A7-408D-AC11-D5C80EBD5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5733" y="334427"/>
            <a:ext cx="8643258" cy="1336244"/>
          </a:xfrm>
        </p:spPr>
        <p:txBody>
          <a:bodyPr>
            <a:normAutofit/>
          </a:bodyPr>
          <a:lstStyle/>
          <a:p>
            <a:r>
              <a:rPr lang="en-US" dirty="0"/>
              <a:t>Voice First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D19D93-9A85-4DCA-9FD4-83CC81DA9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5733" y="1505663"/>
            <a:ext cx="8683936" cy="494326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People are embracing voice-first user interfaces because they are natural, conversational, and user-centric</a:t>
            </a:r>
          </a:p>
          <a:p>
            <a:r>
              <a:rPr lang="en-US" dirty="0"/>
              <a:t>Voice allows for the many ways people might express meaning and intent. It is rich and flexible.</a:t>
            </a:r>
          </a:p>
          <a:p>
            <a:r>
              <a:rPr lang="en-US" dirty="0"/>
              <a:t>When moving away from a keyboard, the entire experience has to be reimagined from a voice-first perspective</a:t>
            </a:r>
          </a:p>
          <a:p>
            <a:r>
              <a:rPr lang="en-US" dirty="0"/>
              <a:t>Voice Secure provides “best practices” for superior voice-first deployments and include:</a:t>
            </a:r>
          </a:p>
          <a:p>
            <a:pPr lvl="1"/>
            <a:r>
              <a:rPr lang="en-US" u="sng" dirty="0"/>
              <a:t>Adaptability</a:t>
            </a:r>
            <a:r>
              <a:rPr lang="en-US" dirty="0"/>
              <a:t> by allowing consumers to speak in their own words</a:t>
            </a:r>
          </a:p>
          <a:p>
            <a:pPr lvl="1"/>
            <a:r>
              <a:rPr lang="en-US" u="sng" dirty="0"/>
              <a:t>Personality</a:t>
            </a:r>
            <a:r>
              <a:rPr lang="en-US" dirty="0"/>
              <a:t> by individualizing ever interaction</a:t>
            </a:r>
          </a:p>
          <a:p>
            <a:pPr lvl="1"/>
            <a:r>
              <a:rPr lang="en-US" u="sng" dirty="0"/>
              <a:t>Availability</a:t>
            </a:r>
            <a:r>
              <a:rPr lang="en-US" dirty="0"/>
              <a:t> by providing a natural “human” navigation</a:t>
            </a:r>
          </a:p>
          <a:p>
            <a:pPr lvl="1"/>
            <a:r>
              <a:rPr lang="en-US" u="sng" dirty="0"/>
              <a:t>Relativity</a:t>
            </a:r>
            <a:r>
              <a:rPr lang="en-US" dirty="0"/>
              <a:t> by talking with the consumers not at them</a:t>
            </a:r>
          </a:p>
          <a:p>
            <a:r>
              <a:rPr lang="en-US" dirty="0"/>
              <a:t>A great voice experience translates to a great consumer experience.</a:t>
            </a:r>
          </a:p>
        </p:txBody>
      </p:sp>
    </p:spTree>
    <p:extLst>
      <p:ext uri="{BB962C8B-B14F-4D97-AF65-F5344CB8AC3E}">
        <p14:creationId xmlns:p14="http://schemas.microsoft.com/office/powerpoint/2010/main" val="2467059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F0014A2-CAE6-43E4-B4FB-652045764BDE}"/>
              </a:ext>
            </a:extLst>
          </p:cNvPr>
          <p:cNvSpPr/>
          <p:nvPr/>
        </p:nvSpPr>
        <p:spPr>
          <a:xfrm>
            <a:off x="2234437" y="1086278"/>
            <a:ext cx="7425202" cy="1581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86DFF5-20A7-408D-AC11-D5C80EBD5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1984" y="334427"/>
            <a:ext cx="8643258" cy="1336244"/>
          </a:xfrm>
        </p:spPr>
        <p:txBody>
          <a:bodyPr>
            <a:normAutofit/>
          </a:bodyPr>
          <a:lstStyle/>
          <a:p>
            <a:r>
              <a:rPr lang="en-US" dirty="0"/>
              <a:t>Voice Experience Platform (VXP)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D19D93-9A85-4DCA-9FD4-83CC81DA9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5733" y="1615669"/>
            <a:ext cx="8642685" cy="456129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Next generation platform as a service (PaaS) with superior performance in improving consumer experience</a:t>
            </a:r>
          </a:p>
          <a:p>
            <a:r>
              <a:rPr lang="en-US" dirty="0"/>
              <a:t>State-of-the-art voice identity resolution &amp; authentication driven by AI and edge computing</a:t>
            </a:r>
          </a:p>
          <a:p>
            <a:r>
              <a:rPr lang="en-US" dirty="0"/>
              <a:t>Integration with any touchpoint through the VXP APIs</a:t>
            </a:r>
          </a:p>
          <a:p>
            <a:r>
              <a:rPr lang="en-US" dirty="0"/>
              <a:t>Multi lingual</a:t>
            </a:r>
          </a:p>
          <a:p>
            <a:r>
              <a:rPr lang="en-US" dirty="0"/>
              <a:t>Integration with speech recognition technologies from Amazon, Google, and Microsoft</a:t>
            </a:r>
          </a:p>
          <a:p>
            <a:r>
              <a:rPr lang="en-US" dirty="0"/>
              <a:t>Deployed in your private cloud (AWS, Azure, or GCP)</a:t>
            </a:r>
          </a:p>
          <a:p>
            <a:r>
              <a:rPr lang="en-US" dirty="0"/>
              <a:t>Scalable to millions of consumer interactions per day</a:t>
            </a:r>
          </a:p>
          <a:p>
            <a:r>
              <a:rPr lang="en-US" dirty="0"/>
              <a:t>SSAE 16 SOC 2 Type 2 Security Certification</a:t>
            </a:r>
          </a:p>
        </p:txBody>
      </p:sp>
    </p:spTree>
    <p:extLst>
      <p:ext uri="{BB962C8B-B14F-4D97-AF65-F5344CB8AC3E}">
        <p14:creationId xmlns:p14="http://schemas.microsoft.com/office/powerpoint/2010/main" val="2223126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F0014A2-CAE6-43E4-B4FB-652045764BDE}"/>
              </a:ext>
            </a:extLst>
          </p:cNvPr>
          <p:cNvSpPr/>
          <p:nvPr/>
        </p:nvSpPr>
        <p:spPr>
          <a:xfrm>
            <a:off x="2234437" y="1106903"/>
            <a:ext cx="7425202" cy="1581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86DFF5-20A7-408D-AC11-D5C80EBD5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1984" y="334427"/>
            <a:ext cx="8643258" cy="1336244"/>
          </a:xfrm>
        </p:spPr>
        <p:txBody>
          <a:bodyPr>
            <a:normAutofit/>
          </a:bodyPr>
          <a:lstStyle/>
          <a:p>
            <a:r>
              <a:rPr lang="en-US" dirty="0"/>
              <a:t>VoiceKey (Intellectual Property)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D19D93-9A85-4DCA-9FD4-83CC81DA9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5733" y="1825625"/>
            <a:ext cx="9398956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Works directly from short speech sound wave to produce a voice print that is more accurate (98-99%) than finger print</a:t>
            </a:r>
          </a:p>
          <a:p>
            <a:r>
              <a:rPr lang="en-US" dirty="0"/>
              <a:t>Not “What you say” but “Who is talking”</a:t>
            </a:r>
          </a:p>
          <a:p>
            <a:r>
              <a:rPr lang="en-US" dirty="0"/>
              <a:t>Can distinguish between multiple individuals in a conversation</a:t>
            </a:r>
          </a:p>
          <a:p>
            <a:r>
              <a:rPr lang="en-US" dirty="0"/>
              <a:t>Small footprint &amp; highly efficient processing</a:t>
            </a:r>
          </a:p>
          <a:p>
            <a:r>
              <a:rPr lang="en-US" dirty="0"/>
              <a:t>On-device voice verification (edge deployable)</a:t>
            </a:r>
          </a:p>
          <a:p>
            <a:r>
              <a:rPr lang="en-US" dirty="0"/>
              <a:t>Analysis is using AI and separable Deep Neural Networks</a:t>
            </a:r>
          </a:p>
          <a:p>
            <a:r>
              <a:rPr lang="en-US" dirty="0"/>
              <a:t>Can detect manufactured voice or recording devices</a:t>
            </a:r>
          </a:p>
          <a:p>
            <a:r>
              <a:rPr lang="en-US" dirty="0"/>
              <a:t>Can be extended to include other biometric modalities</a:t>
            </a:r>
          </a:p>
        </p:txBody>
      </p:sp>
    </p:spTree>
    <p:extLst>
      <p:ext uri="{BB962C8B-B14F-4D97-AF65-F5344CB8AC3E}">
        <p14:creationId xmlns:p14="http://schemas.microsoft.com/office/powerpoint/2010/main" val="2921845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F0014A2-CAE6-43E4-B4FB-652045764BDE}"/>
              </a:ext>
            </a:extLst>
          </p:cNvPr>
          <p:cNvSpPr/>
          <p:nvPr/>
        </p:nvSpPr>
        <p:spPr>
          <a:xfrm>
            <a:off x="2234437" y="1100029"/>
            <a:ext cx="2756949" cy="144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86DFF5-20A7-408D-AC11-D5C80EBD5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1984" y="334427"/>
            <a:ext cx="8643258" cy="1336244"/>
          </a:xfrm>
        </p:spPr>
        <p:txBody>
          <a:bodyPr>
            <a:normAutofit/>
          </a:bodyPr>
          <a:lstStyle/>
          <a:p>
            <a:r>
              <a:rPr lang="en-US" dirty="0"/>
              <a:t>Voice Prints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D19D93-9A85-4DCA-9FD4-83CC81DA9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5733" y="1825625"/>
            <a:ext cx="7900165" cy="4351338"/>
          </a:xfrm>
        </p:spPr>
        <p:txBody>
          <a:bodyPr>
            <a:normAutofit/>
          </a:bodyPr>
          <a:lstStyle/>
          <a:p>
            <a:r>
              <a:rPr lang="en-US" dirty="0"/>
              <a:t>Physical characteristics are the unique traits of the individual’s vocal tract such as shape and size</a:t>
            </a:r>
          </a:p>
          <a:p>
            <a:r>
              <a:rPr lang="en-US" dirty="0"/>
              <a:t>Behavioral characteristics are the harmonic and resonant frequencies such as accents, the speed of speech, how words are pronounced and emphasized</a:t>
            </a:r>
          </a:p>
          <a:p>
            <a:r>
              <a:rPr lang="en-US" dirty="0"/>
              <a:t>When the physical and behavioral characteristics are combined, a unique voice pattern is produced (voice print)</a:t>
            </a:r>
          </a:p>
        </p:txBody>
      </p:sp>
    </p:spTree>
    <p:extLst>
      <p:ext uri="{BB962C8B-B14F-4D97-AF65-F5344CB8AC3E}">
        <p14:creationId xmlns:p14="http://schemas.microsoft.com/office/powerpoint/2010/main" val="4188542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F0014A2-CAE6-43E4-B4FB-652045764BDE}"/>
              </a:ext>
            </a:extLst>
          </p:cNvPr>
          <p:cNvSpPr/>
          <p:nvPr/>
        </p:nvSpPr>
        <p:spPr>
          <a:xfrm>
            <a:off x="2234437" y="1100028"/>
            <a:ext cx="9356430" cy="1953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86DFF5-20A7-408D-AC11-D5C80EBD5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1983" y="334427"/>
            <a:ext cx="10020017" cy="1336244"/>
          </a:xfrm>
        </p:spPr>
        <p:txBody>
          <a:bodyPr>
            <a:normAutofit/>
          </a:bodyPr>
          <a:lstStyle/>
          <a:p>
            <a:r>
              <a:rPr lang="en-US" sz="4000" dirty="0"/>
              <a:t>Case Study #1:  On-Device Authentication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D19D93-9A85-4DCA-9FD4-83CC81DA9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4436" y="1825624"/>
            <a:ext cx="5791963" cy="418328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Problem:  Authentication cumbersome and too slow in certain combat scenarios and conditions.</a:t>
            </a:r>
          </a:p>
          <a:p>
            <a:r>
              <a:rPr lang="en-US" dirty="0"/>
              <a:t>Solution:  Deployment of VoiceKey on military devices utilizing edge technologies.</a:t>
            </a:r>
          </a:p>
          <a:p>
            <a:r>
              <a:rPr lang="en-US" dirty="0"/>
              <a:t>Result:  Quick use of device while under fire.  Superior security when soldier is down and device gets in wrong hands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8C7177C-02F6-4951-BA4D-0E8EA91B4B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9971" y="1825624"/>
            <a:ext cx="3175183" cy="395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472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F0014A2-CAE6-43E4-B4FB-652045764BDE}"/>
              </a:ext>
            </a:extLst>
          </p:cNvPr>
          <p:cNvSpPr/>
          <p:nvPr/>
        </p:nvSpPr>
        <p:spPr>
          <a:xfrm>
            <a:off x="2234437" y="1100028"/>
            <a:ext cx="9356430" cy="1953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86DFF5-20A7-408D-AC11-D5C80EBD5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1983" y="334427"/>
            <a:ext cx="9512017" cy="1336244"/>
          </a:xfrm>
        </p:spPr>
        <p:txBody>
          <a:bodyPr>
            <a:normAutofit/>
          </a:bodyPr>
          <a:lstStyle/>
          <a:p>
            <a:r>
              <a:rPr lang="en-US" sz="4000" dirty="0"/>
              <a:t>Case Study #2:  Customer Experience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D19D93-9A85-4DCA-9FD4-83CC81DA9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4436" y="1825624"/>
            <a:ext cx="5791963" cy="4183289"/>
          </a:xfrm>
        </p:spPr>
        <p:txBody>
          <a:bodyPr>
            <a:normAutofit/>
          </a:bodyPr>
          <a:lstStyle/>
          <a:p>
            <a:r>
              <a:rPr lang="en-US" dirty="0"/>
              <a:t>Problem:  Remembering passwords and using the keyboard can be cumbersome on some devices or in certain locations</a:t>
            </a:r>
          </a:p>
          <a:p>
            <a:r>
              <a:rPr lang="en-US" dirty="0"/>
              <a:t>Solution:  Deployment of Alexa Voice and VoiceKey technologies on the ecommerce site.</a:t>
            </a:r>
          </a:p>
          <a:p>
            <a:r>
              <a:rPr lang="en-US" dirty="0"/>
              <a:t>Results:  21% increase in customer engagement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90E4B39-F5DE-4CD9-832C-6E7ADDB8C9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399" y="2599267"/>
            <a:ext cx="3417699" cy="227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518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F0014A2-CAE6-43E4-B4FB-652045764BDE}"/>
              </a:ext>
            </a:extLst>
          </p:cNvPr>
          <p:cNvSpPr/>
          <p:nvPr/>
        </p:nvSpPr>
        <p:spPr>
          <a:xfrm>
            <a:off x="2234437" y="1100028"/>
            <a:ext cx="9356430" cy="1953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86DFF5-20A7-408D-AC11-D5C80EBD5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1983" y="334427"/>
            <a:ext cx="9512017" cy="1336244"/>
          </a:xfrm>
        </p:spPr>
        <p:txBody>
          <a:bodyPr>
            <a:normAutofit/>
          </a:bodyPr>
          <a:lstStyle/>
          <a:p>
            <a:r>
              <a:rPr lang="en-US" dirty="0"/>
              <a:t>Case Study #3:  Omni-channel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D19D93-9A85-4DCA-9FD4-83CC81DA9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4436" y="1825624"/>
            <a:ext cx="5791963" cy="4183289"/>
          </a:xfrm>
        </p:spPr>
        <p:txBody>
          <a:bodyPr>
            <a:normAutofit/>
          </a:bodyPr>
          <a:lstStyle/>
          <a:p>
            <a:r>
              <a:rPr lang="en-US" dirty="0"/>
              <a:t>Problem:  Payment in a very busy Retail Store </a:t>
            </a:r>
          </a:p>
          <a:p>
            <a:r>
              <a:rPr lang="en-US" dirty="0"/>
              <a:t>Solution:  Deployment of Alexa Voice and VoiceKey technologies at the counter.</a:t>
            </a:r>
          </a:p>
          <a:p>
            <a:r>
              <a:rPr lang="en-US" dirty="0"/>
              <a:t>Results:  Fast convenient secure checkout and lowered store abandonment by 15% during the holidays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A0D0442-AE3D-4566-B1BB-08BDC16351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310" y="2352675"/>
            <a:ext cx="3234690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871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677</Words>
  <Application>Microsoft Macintosh PowerPoint</Application>
  <PresentationFormat>Custom</PresentationFormat>
  <Paragraphs>59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About Us</vt:lpstr>
      <vt:lpstr>Voice First</vt:lpstr>
      <vt:lpstr>Voice Experience Platform (VXP)</vt:lpstr>
      <vt:lpstr>VoiceKey (Intellectual Property)</vt:lpstr>
      <vt:lpstr>Voice Prints</vt:lpstr>
      <vt:lpstr>Case Study #1:  On-Device Authentication</vt:lpstr>
      <vt:lpstr>Case Study #2:  Customer Experience</vt:lpstr>
      <vt:lpstr>Case Study #3:  Omni-channel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 Addington</dc:creator>
  <cp:lastModifiedBy>Don Binns</cp:lastModifiedBy>
  <cp:revision>40</cp:revision>
  <dcterms:created xsi:type="dcterms:W3CDTF">2018-08-01T19:10:19Z</dcterms:created>
  <dcterms:modified xsi:type="dcterms:W3CDTF">2018-09-26T23:49:33Z</dcterms:modified>
</cp:coreProperties>
</file>