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0" r:id="rId2"/>
    <p:sldId id="298" r:id="rId3"/>
    <p:sldId id="293" r:id="rId4"/>
    <p:sldId id="300" r:id="rId5"/>
    <p:sldId id="266" r:id="rId6"/>
    <p:sldId id="287" r:id="rId7"/>
    <p:sldId id="269" r:id="rId8"/>
  </p:sldIdLst>
  <p:sldSz cx="12344400" cy="6858000"/>
  <p:notesSz cx="9144000" cy="6858000"/>
  <p:defaultTextStyle>
    <a:defPPr>
      <a:defRPr lang="en-US"/>
    </a:defPPr>
    <a:lvl1pPr marL="0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37" autoAdjust="0"/>
  </p:normalViewPr>
  <p:slideViewPr>
    <p:cSldViewPr snapToGrid="0" snapToObjects="1">
      <p:cViewPr varScale="1">
        <p:scale>
          <a:sx n="138" d="100"/>
          <a:sy n="138" d="100"/>
        </p:scale>
        <p:origin x="-136" y="-400"/>
      </p:cViewPr>
      <p:guideLst>
        <p:guide orient="horz" pos="2160"/>
        <p:guide pos="3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CD0EF-F4DA-1249-8CB3-A518EC6CBA71}" type="datetime1">
              <a:rPr lang="en-US" smtClean="0"/>
              <a:t>9/21/18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3D751-8B08-A84A-BE9D-EDF51E2B1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520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643E9-3286-DB40-BE9A-5A43CCA66398}" type="datetime1">
              <a:rPr lang="en-US" smtClean="0"/>
              <a:t>9/21/18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57425" y="514350"/>
            <a:ext cx="46291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9CF84-9AC2-5647-9FA8-006B198B2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831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4571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4571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4571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4571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4571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4571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4571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4571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830" y="2130431"/>
            <a:ext cx="1049274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1660" y="3886200"/>
            <a:ext cx="864108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197BD-9DE7-EF41-AC05-C923467F4B05}" type="datetime1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4096-4BBE-3445-8571-A017902AE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58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8315-7098-DA45-BF58-A577AC620283}" type="datetime1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4096-4BBE-3445-8571-A017902AE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007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530857" y="403230"/>
            <a:ext cx="3887629" cy="8582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3681" y="403230"/>
            <a:ext cx="11461433" cy="8582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CA2B-E109-E14D-A023-769AACD0BF17}" type="datetime1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4096-4BBE-3445-8571-A017902AE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38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262F-02D9-1646-B6F9-8D60F111A36C}" type="datetime1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4096-4BBE-3445-8571-A017902AE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415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123" y="4406905"/>
            <a:ext cx="104927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5123" y="2906719"/>
            <a:ext cx="104927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9604-E416-D747-8404-6B788A6086CA}" type="datetime1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4096-4BBE-3445-8571-A017902AE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54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3682" y="2346330"/>
            <a:ext cx="7674530" cy="663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43950" y="2346330"/>
            <a:ext cx="7674531" cy="663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F143-448E-7C43-A7AB-E2A2B6E69776}" type="datetime1">
              <a:rPr lang="en-US" smtClean="0"/>
              <a:t>9/21/18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4096-4BBE-3445-8571-A017902AE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060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20" y="274638"/>
            <a:ext cx="1110996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7220" y="1535113"/>
            <a:ext cx="545425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" y="2174875"/>
            <a:ext cx="545425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0787" y="1535113"/>
            <a:ext cx="545639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0787" y="2174875"/>
            <a:ext cx="545639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1951A-F8A7-164E-8753-0A1EA81291C5}" type="datetime1">
              <a:rPr lang="en-US" smtClean="0"/>
              <a:t>9/21/18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4096-4BBE-3445-8571-A017902AE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502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42BDF-F6FE-D94A-BCF7-25DE13F33D98}" type="datetime1">
              <a:rPr lang="en-US" smtClean="0"/>
              <a:t>9/21/18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4096-4BBE-3445-8571-A017902AE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59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9663-E03F-DF49-8186-6D42708BE7E3}" type="datetime1">
              <a:rPr lang="en-US" smtClean="0"/>
              <a:t>9/21/18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4096-4BBE-3445-8571-A017902AE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754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23" y="273050"/>
            <a:ext cx="406122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317" y="273056"/>
            <a:ext cx="6900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7223" y="1435103"/>
            <a:ext cx="40612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7F473-1A8B-E94F-B395-C1E3AFBBB686}" type="datetime1">
              <a:rPr lang="en-US" smtClean="0"/>
              <a:t>9/21/18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4096-4BBE-3445-8571-A017902AE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41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9589" y="4800600"/>
            <a:ext cx="74066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19589" y="612775"/>
            <a:ext cx="74066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19589" y="5367338"/>
            <a:ext cx="74066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9E2A-EC25-2441-B015-AF806B66D594}" type="datetime1">
              <a:rPr lang="en-US" smtClean="0"/>
              <a:t>9/21/18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B4096-4BBE-3445-8571-A017902AE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08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7220" y="274638"/>
            <a:ext cx="11109960" cy="114300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7220" y="1600206"/>
            <a:ext cx="11109960" cy="4525963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" y="6356356"/>
            <a:ext cx="288036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531D6-376B-0148-89E2-3ED88BCFACAF}" type="datetime1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17670" y="6356356"/>
            <a:ext cx="390906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46820" y="6356356"/>
            <a:ext cx="288036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B4096-4BBE-3445-8571-A017902AE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24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1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3" indent="-342883" algn="l" defTabSz="45717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45717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45717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45717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9" algn="l" defTabSz="45717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1" indent="-228589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20" y="1259712"/>
            <a:ext cx="11109960" cy="486645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Web</a:t>
            </a:r>
          </a:p>
          <a:p>
            <a:r>
              <a:rPr lang="en-US" dirty="0" smtClean="0">
                <a:effectLst/>
              </a:rPr>
              <a:t>Mobile</a:t>
            </a:r>
          </a:p>
          <a:p>
            <a:r>
              <a:rPr lang="en-US" dirty="0" smtClean="0">
                <a:effectLst/>
              </a:rPr>
              <a:t>IVR / Phone</a:t>
            </a:r>
          </a:p>
          <a:p>
            <a:r>
              <a:rPr lang="en-US" dirty="0" smtClean="0">
                <a:effectLst/>
              </a:rPr>
              <a:t>Virtual Assistants </a:t>
            </a:r>
          </a:p>
          <a:p>
            <a:r>
              <a:rPr lang="en-US" dirty="0" smtClean="0">
                <a:effectLst/>
              </a:rPr>
              <a:t>Watches</a:t>
            </a:r>
          </a:p>
          <a:p>
            <a:r>
              <a:rPr lang="en-US" dirty="0" smtClean="0">
                <a:effectLst/>
              </a:rPr>
              <a:t>Point-Of-Sale</a:t>
            </a:r>
            <a:endParaRPr lang="en-US" dirty="0">
              <a:effectLst/>
            </a:endParaRPr>
          </a:p>
          <a:p>
            <a:pPr marL="0" indent="0">
              <a:buNone/>
            </a:pPr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736066" y="6430277"/>
            <a:ext cx="865292" cy="365125"/>
          </a:xfrm>
        </p:spPr>
        <p:txBody>
          <a:bodyPr/>
          <a:lstStyle/>
          <a:p>
            <a:pPr algn="ctr"/>
            <a:r>
              <a:rPr lang="en-US" dirty="0" smtClean="0"/>
              <a:t>- </a:t>
            </a:r>
            <a:fld id="{723B4096-4BBE-3445-8571-A017902AE8F2}" type="slidenum">
              <a:rPr lang="en-US" smtClean="0"/>
              <a:pPr algn="ctr"/>
              <a:t>1</a:t>
            </a:fld>
            <a:r>
              <a:rPr lang="en-US" dirty="0" smtClean="0"/>
              <a:t> -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7220" y="274638"/>
            <a:ext cx="1110996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Omni-Channel Platform Overview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584745" y="2056718"/>
            <a:ext cx="5280597" cy="3991389"/>
            <a:chOff x="5207279" y="1647866"/>
            <a:chExt cx="5280597" cy="399138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07279" y="1647866"/>
              <a:ext cx="5280597" cy="3991389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749604" y="5248021"/>
              <a:ext cx="232497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011872" y="1232972"/>
            <a:ext cx="6341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seamless experience across platforms, devices and interactions.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71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20" y="1259712"/>
            <a:ext cx="11109960" cy="48664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>
              <a:effectLst/>
            </a:endParaRPr>
          </a:p>
          <a:p>
            <a:pPr marL="0" indent="0" algn="ctr">
              <a:buNone/>
            </a:pPr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736066" y="6430277"/>
            <a:ext cx="865292" cy="365125"/>
          </a:xfrm>
        </p:spPr>
        <p:txBody>
          <a:bodyPr/>
          <a:lstStyle/>
          <a:p>
            <a:pPr algn="ctr"/>
            <a:r>
              <a:rPr lang="en-US" dirty="0" smtClean="0"/>
              <a:t>- </a:t>
            </a:r>
            <a:fld id="{723B4096-4BBE-3445-8571-A017902AE8F2}" type="slidenum">
              <a:rPr lang="en-US" smtClean="0"/>
              <a:pPr algn="ctr"/>
              <a:t>2</a:t>
            </a:fld>
            <a:r>
              <a:rPr lang="en-US" dirty="0" smtClean="0"/>
              <a:t> -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7220" y="274638"/>
            <a:ext cx="1110996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Omni-Channel Platform Overview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11872" y="1232972"/>
            <a:ext cx="6341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seamless experience across platforms, devices and interactions.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8107739" y="2434289"/>
            <a:ext cx="3551949" cy="3427080"/>
            <a:chOff x="8107739" y="2434289"/>
            <a:chExt cx="3551949" cy="3427080"/>
          </a:xfrm>
        </p:grpSpPr>
        <p:grpSp>
          <p:nvGrpSpPr>
            <p:cNvPr id="14" name="Group 13"/>
            <p:cNvGrpSpPr/>
            <p:nvPr/>
          </p:nvGrpSpPr>
          <p:grpSpPr>
            <a:xfrm>
              <a:off x="8107739" y="2434289"/>
              <a:ext cx="3551949" cy="3427080"/>
              <a:chOff x="7652879" y="2048947"/>
              <a:chExt cx="3551949" cy="3427080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52879" y="2048947"/>
                <a:ext cx="3551949" cy="3427080"/>
              </a:xfrm>
              <a:prstGeom prst="rect">
                <a:avLst/>
              </a:prstGeom>
            </p:spPr>
          </p:pic>
          <p:sp>
            <p:nvSpPr>
              <p:cNvPr id="13" name="Oval 12"/>
              <p:cNvSpPr/>
              <p:nvPr/>
            </p:nvSpPr>
            <p:spPr>
              <a:xfrm>
                <a:off x="9064339" y="3328504"/>
                <a:ext cx="819375" cy="819325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100000">
                    <a:srgbClr val="FF0000"/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9447505" y="3839475"/>
              <a:ext cx="9498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One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Source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3916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736066" y="6430277"/>
            <a:ext cx="865292" cy="365125"/>
          </a:xfrm>
        </p:spPr>
        <p:txBody>
          <a:bodyPr/>
          <a:lstStyle/>
          <a:p>
            <a:pPr algn="ctr"/>
            <a:r>
              <a:rPr lang="en-US" dirty="0" smtClean="0"/>
              <a:t>- </a:t>
            </a:r>
            <a:fld id="{723B4096-4BBE-3445-8571-A017902AE8F2}" type="slidenum">
              <a:rPr lang="en-US" smtClean="0"/>
              <a:pPr algn="ctr"/>
              <a:t>3</a:t>
            </a:fld>
            <a:r>
              <a:rPr lang="en-US" dirty="0" smtClean="0"/>
              <a:t> -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7220" y="274638"/>
            <a:ext cx="1110996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Biometric Identity &amp; Fraud Management Platform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864079" y="3435492"/>
            <a:ext cx="10129526" cy="0"/>
          </a:xfrm>
          <a:prstGeom prst="straightConnector1">
            <a:avLst/>
          </a:prstGeom>
          <a:ln w="30480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99557" y="3246255"/>
            <a:ext cx="411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LINKED CUSTOMER EXPERIENCE SERVICES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50784" y="1714371"/>
            <a:ext cx="3144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Voice Print Biometrics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Variable Voice Prints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Language Agnostic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834482" y="1714371"/>
            <a:ext cx="3144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Finger Print Biometrics</a:t>
            </a:r>
          </a:p>
          <a:p>
            <a:r>
              <a:rPr lang="en-US" b="1" dirty="0" smtClean="0"/>
              <a:t>Emotions &amp; Sentiment Analysis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34482" y="4218615"/>
            <a:ext cx="3144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Facial + ID Document Verify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Linked Facial Biometrics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Document Verification (opt)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200 Countries Coverage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56976" y="4217710"/>
            <a:ext cx="31443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North American Telecom DB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Historical Number Analysis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Current, Recent Carrier Info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750M+ (Wireless, Landline </a:t>
            </a:r>
          </a:p>
          <a:p>
            <a:r>
              <a:rPr lang="en-US" dirty="0"/>
              <a:t> </a:t>
            </a:r>
            <a:r>
              <a:rPr lang="en-US" dirty="0" smtClean="0"/>
              <a:t>     &amp; Other) Active Numbers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8" y="2530327"/>
            <a:ext cx="1909095" cy="184215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8572" y="3102084"/>
            <a:ext cx="949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One</a:t>
            </a:r>
          </a:p>
          <a:p>
            <a:pPr algn="ctr"/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84318" y="1716279"/>
            <a:ext cx="3144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Telecom Network Forensics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Call Forensics, Audit Trail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63 Country Solutions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484318" y="4218615"/>
            <a:ext cx="3144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Mobile Device Forensics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5 Billion Devices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50M+ Fraud Histories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Global Footprint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834482" y="2248129"/>
            <a:ext cx="3144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Device Behavioral Analysis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66150" y="6068358"/>
            <a:ext cx="4178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Stage 1 / Stage 2 Proposed Integration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78181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736066" y="6430277"/>
            <a:ext cx="865292" cy="365125"/>
          </a:xfrm>
        </p:spPr>
        <p:txBody>
          <a:bodyPr/>
          <a:lstStyle/>
          <a:p>
            <a:pPr algn="ctr"/>
            <a:r>
              <a:rPr lang="en-US" dirty="0" smtClean="0"/>
              <a:t>- </a:t>
            </a:r>
            <a:fld id="{723B4096-4BBE-3445-8571-A017902AE8F2}" type="slidenum">
              <a:rPr lang="en-US" smtClean="0"/>
              <a:pPr algn="ctr"/>
              <a:t>4</a:t>
            </a:fld>
            <a:r>
              <a:rPr lang="en-US" dirty="0" smtClean="0"/>
              <a:t> -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7220" y="274638"/>
            <a:ext cx="1110996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AI Customer Experience Services Platform</a:t>
            </a:r>
            <a:endParaRPr lang="en-US" dirty="0"/>
          </a:p>
        </p:txBody>
      </p:sp>
      <p:sp>
        <p:nvSpPr>
          <p:cNvPr id="6" name="Text Box 11"/>
          <p:cNvSpPr txBox="1"/>
          <p:nvPr/>
        </p:nvSpPr>
        <p:spPr>
          <a:xfrm>
            <a:off x="1537003" y="1693718"/>
            <a:ext cx="1279877" cy="11198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effectLst/>
                <a:latin typeface="Avenir Roman"/>
                <a:ea typeface="ＭＳ 明朝"/>
                <a:cs typeface="Times New Roman"/>
              </a:rPr>
              <a:t>--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7" name="Text Box 150"/>
          <p:cNvSpPr txBox="1"/>
          <p:nvPr/>
        </p:nvSpPr>
        <p:spPr>
          <a:xfrm>
            <a:off x="3113443" y="1693718"/>
            <a:ext cx="1279877" cy="111989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effectLst/>
                <a:latin typeface="Avenir Roman"/>
                <a:ea typeface="ＭＳ 明朝"/>
                <a:cs typeface="Times New Roman"/>
              </a:rPr>
              <a:t>--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8" name="Text Box 160"/>
          <p:cNvSpPr txBox="1"/>
          <p:nvPr/>
        </p:nvSpPr>
        <p:spPr>
          <a:xfrm>
            <a:off x="4689883" y="1693718"/>
            <a:ext cx="1279877" cy="111989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effectLst/>
                <a:latin typeface="Avenir Roman"/>
                <a:ea typeface="ＭＳ 明朝"/>
                <a:cs typeface="Times New Roman"/>
              </a:rPr>
              <a:t>--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9" name="Text Box 170"/>
          <p:cNvSpPr txBox="1"/>
          <p:nvPr/>
        </p:nvSpPr>
        <p:spPr>
          <a:xfrm>
            <a:off x="6266323" y="1693718"/>
            <a:ext cx="1279877" cy="111989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effectLst/>
                <a:latin typeface="Avenir Roman"/>
                <a:ea typeface="ＭＳ 明朝"/>
                <a:cs typeface="Times New Roman"/>
              </a:rPr>
              <a:t>--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0" name="Text Box 180"/>
          <p:cNvSpPr txBox="1"/>
          <p:nvPr/>
        </p:nvSpPr>
        <p:spPr>
          <a:xfrm>
            <a:off x="7842763" y="1693718"/>
            <a:ext cx="1279877" cy="11198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effectLst/>
                <a:latin typeface="Avenir Roman"/>
                <a:ea typeface="ＭＳ 明朝"/>
                <a:cs typeface="Times New Roman"/>
              </a:rPr>
              <a:t>--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422703" y="1579417"/>
            <a:ext cx="319969" cy="3199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2" name="Text Box 97"/>
          <p:cNvSpPr txBox="1"/>
          <p:nvPr/>
        </p:nvSpPr>
        <p:spPr>
          <a:xfrm>
            <a:off x="9419203" y="1693718"/>
            <a:ext cx="1279877" cy="11198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effectLst/>
                <a:latin typeface="Avenir Book"/>
                <a:ea typeface="ＭＳ 明朝"/>
                <a:cs typeface="Times New Roman"/>
              </a:rPr>
              <a:t>--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5" name="Text Box 100"/>
          <p:cNvSpPr txBox="1"/>
          <p:nvPr/>
        </p:nvSpPr>
        <p:spPr>
          <a:xfrm>
            <a:off x="772488" y="4176631"/>
            <a:ext cx="1279877" cy="11198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effectLst/>
                <a:latin typeface="Avenir Roman"/>
                <a:ea typeface="ＭＳ 明朝"/>
                <a:cs typeface="Times New Roman"/>
              </a:rPr>
              <a:t>--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6" name="Text Box 101"/>
          <p:cNvSpPr txBox="1"/>
          <p:nvPr/>
        </p:nvSpPr>
        <p:spPr>
          <a:xfrm>
            <a:off x="2348928" y="4176631"/>
            <a:ext cx="1279877" cy="11198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effectLst/>
                <a:latin typeface="Avenir Roman"/>
                <a:ea typeface="ＭＳ 明朝"/>
                <a:cs typeface="Times New Roman"/>
              </a:rPr>
              <a:t>--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7" name="Text Box 102"/>
          <p:cNvSpPr txBox="1"/>
          <p:nvPr/>
        </p:nvSpPr>
        <p:spPr>
          <a:xfrm>
            <a:off x="3925368" y="4176631"/>
            <a:ext cx="1279877" cy="111989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effectLst/>
                <a:latin typeface="Avenir Roman"/>
                <a:ea typeface="ＭＳ 明朝"/>
                <a:cs typeface="Times New Roman"/>
              </a:rPr>
              <a:t>--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8" name="Text Box 109"/>
          <p:cNvSpPr txBox="1"/>
          <p:nvPr/>
        </p:nvSpPr>
        <p:spPr>
          <a:xfrm>
            <a:off x="5501808" y="4176631"/>
            <a:ext cx="1279877" cy="11198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effectLst/>
                <a:latin typeface="Avenir Book"/>
                <a:ea typeface="ＭＳ 明朝"/>
                <a:cs typeface="Times New Roman"/>
              </a:rPr>
              <a:t>--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9" name="Text Box 110"/>
          <p:cNvSpPr txBox="1"/>
          <p:nvPr/>
        </p:nvSpPr>
        <p:spPr>
          <a:xfrm>
            <a:off x="7078248" y="4176631"/>
            <a:ext cx="1279877" cy="11198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effectLst/>
                <a:latin typeface="Avenir Roman"/>
                <a:ea typeface="ＭＳ 明朝"/>
                <a:cs typeface="Times New Roman"/>
              </a:rPr>
              <a:t>--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0" name="Text Box 111"/>
          <p:cNvSpPr txBox="1"/>
          <p:nvPr/>
        </p:nvSpPr>
        <p:spPr>
          <a:xfrm>
            <a:off x="8654688" y="4176631"/>
            <a:ext cx="1279877" cy="11198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effectLst/>
                <a:latin typeface="Avenir Roman"/>
                <a:ea typeface="ＭＳ 明朝"/>
                <a:cs typeface="Times New Roman"/>
              </a:rPr>
              <a:t>--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1" name="Text Box 112"/>
          <p:cNvSpPr txBox="1"/>
          <p:nvPr/>
        </p:nvSpPr>
        <p:spPr>
          <a:xfrm>
            <a:off x="10231128" y="4176631"/>
            <a:ext cx="1279877" cy="11198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C572A759-6A51-4108-AA02-DFA0A04FC94B}">
              <ma14:wrappingTextBoxFlag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srgbClr val="000000"/>
                </a:solidFill>
                <a:effectLst/>
                <a:latin typeface="Avenir Roman"/>
                <a:ea typeface="ＭＳ 明朝"/>
                <a:cs typeface="Times New Roman"/>
              </a:rPr>
              <a:t>--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2999143" y="1579417"/>
            <a:ext cx="319969" cy="3199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4575583" y="1579417"/>
            <a:ext cx="319969" cy="3199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152023" y="1579417"/>
            <a:ext cx="319969" cy="3199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7728463" y="1579417"/>
            <a:ext cx="319969" cy="3199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9304903" y="1579417"/>
            <a:ext cx="319969" cy="3199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658188" y="4062330"/>
            <a:ext cx="319969" cy="3199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2234628" y="4062330"/>
            <a:ext cx="319969" cy="3199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3811068" y="4062330"/>
            <a:ext cx="319969" cy="3199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5387508" y="4062330"/>
            <a:ext cx="319969" cy="3199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963948" y="4062330"/>
            <a:ext cx="319969" cy="3199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8540388" y="4062330"/>
            <a:ext cx="319969" cy="3199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10116828" y="4062330"/>
            <a:ext cx="319969" cy="3199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3429000" y="5609191"/>
            <a:ext cx="2514600" cy="5715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rgbClr val="558ED5"/>
                </a:solidFill>
              </a:rPr>
              <a:t>--</a:t>
            </a:r>
            <a:endParaRPr lang="en-US" dirty="0">
              <a:solidFill>
                <a:srgbClr val="558ED5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57200" y="5609191"/>
            <a:ext cx="2514600" cy="5715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rgbClr val="558ED5"/>
                </a:solidFill>
              </a:rPr>
              <a:t>--</a:t>
            </a:r>
            <a:endParaRPr lang="en-US" dirty="0">
              <a:solidFill>
                <a:srgbClr val="558ED5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9372600" y="5609191"/>
            <a:ext cx="2514600" cy="5715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rgbClr val="558ED5"/>
                </a:solidFill>
              </a:rPr>
              <a:t>--</a:t>
            </a:r>
            <a:endParaRPr lang="en-US" dirty="0">
              <a:solidFill>
                <a:srgbClr val="558ED5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6400800" y="5609191"/>
            <a:ext cx="2514600" cy="5715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rgbClr val="558ED5"/>
                </a:solidFill>
              </a:rPr>
              <a:t>--</a:t>
            </a:r>
            <a:endParaRPr lang="en-US" dirty="0">
              <a:solidFill>
                <a:srgbClr val="558ED5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608173" y="3501513"/>
            <a:ext cx="10129526" cy="0"/>
          </a:xfrm>
          <a:prstGeom prst="straightConnector1">
            <a:avLst/>
          </a:prstGeom>
          <a:ln w="30480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882297" y="3302034"/>
            <a:ext cx="3816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LINKED PLATFORM SERVICE PARTNERS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834913" y="3091850"/>
            <a:ext cx="819375" cy="819325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763219" y="3217479"/>
            <a:ext cx="949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One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Source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365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20" y="1259712"/>
            <a:ext cx="11109960" cy="486645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Deloitte Digital XSP</a:t>
            </a:r>
          </a:p>
          <a:p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Microsoft Azure</a:t>
            </a:r>
          </a:p>
          <a:p>
            <a:r>
              <a:rPr lang="en-US" dirty="0" smtClean="0">
                <a:effectLst/>
              </a:rPr>
              <a:t>Google Cloud</a:t>
            </a:r>
          </a:p>
          <a:p>
            <a:r>
              <a:rPr lang="en-US" dirty="0" smtClean="0">
                <a:effectLst/>
              </a:rPr>
              <a:t>Amazon Web Services</a:t>
            </a:r>
          </a:p>
          <a:p>
            <a:r>
              <a:rPr lang="en-US" dirty="0" smtClean="0">
                <a:effectLst/>
              </a:rPr>
              <a:t>IBM Watson</a:t>
            </a:r>
          </a:p>
          <a:p>
            <a:r>
              <a:rPr lang="en-US" dirty="0" smtClean="0">
                <a:effectLst/>
              </a:rPr>
              <a:t>Oracle Cloud</a:t>
            </a:r>
          </a:p>
          <a:p>
            <a:endParaRPr lang="en-US" dirty="0" smtClean="0">
              <a:effectLst/>
            </a:endParaRPr>
          </a:p>
          <a:p>
            <a:r>
              <a:rPr lang="en-US" dirty="0" smtClean="0"/>
              <a:t>Hybrid / On-Premise Platforms</a:t>
            </a:r>
          </a:p>
          <a:p>
            <a:r>
              <a:rPr lang="en-US" dirty="0" smtClean="0">
                <a:effectLst/>
              </a:rPr>
              <a:t>3</a:t>
            </a:r>
            <a:r>
              <a:rPr lang="en-US" baseline="30000" dirty="0" smtClean="0">
                <a:effectLst/>
              </a:rPr>
              <a:t>rd</a:t>
            </a:r>
            <a:r>
              <a:rPr lang="en-US" dirty="0" smtClean="0">
                <a:effectLst/>
              </a:rPr>
              <a:t> Party Providers / Networks</a:t>
            </a:r>
          </a:p>
          <a:p>
            <a:pPr marL="0" indent="0" algn="ctr">
              <a:buNone/>
            </a:pPr>
            <a:endParaRPr lang="en-US" dirty="0" smtClean="0">
              <a:effectLst/>
            </a:endParaRPr>
          </a:p>
          <a:p>
            <a:pPr marL="0" indent="0" algn="ctr">
              <a:buNone/>
            </a:pPr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736066" y="6430277"/>
            <a:ext cx="865292" cy="365125"/>
          </a:xfrm>
        </p:spPr>
        <p:txBody>
          <a:bodyPr/>
          <a:lstStyle/>
          <a:p>
            <a:pPr algn="ctr"/>
            <a:r>
              <a:rPr lang="en-US" dirty="0" smtClean="0"/>
              <a:t>- </a:t>
            </a:r>
            <a:fld id="{723B4096-4BBE-3445-8571-A017902AE8F2}" type="slidenum">
              <a:rPr lang="en-US" smtClean="0"/>
              <a:pPr algn="ctr"/>
              <a:t>5</a:t>
            </a:fld>
            <a:r>
              <a:rPr lang="en-US" dirty="0" smtClean="0"/>
              <a:t> -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7220" y="274638"/>
            <a:ext cx="1110996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Platform Integration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699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20" y="1259712"/>
            <a:ext cx="11109960" cy="48664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>
              <a:effectLst/>
            </a:endParaRPr>
          </a:p>
          <a:p>
            <a:pPr marL="0" indent="0" algn="ctr">
              <a:buNone/>
            </a:pPr>
            <a:endParaRPr lang="en-US" dirty="0" smtClean="0">
              <a:effectLst/>
            </a:endParaRPr>
          </a:p>
          <a:p>
            <a:pPr marL="0" indent="0" algn="ctr">
              <a:buNone/>
            </a:pPr>
            <a:r>
              <a:rPr lang="en-US" dirty="0" smtClean="0">
                <a:effectLst/>
              </a:rPr>
              <a:t>LANGUAGE, LOCATION, LEGAL &amp; PRIVACY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736066" y="6430277"/>
            <a:ext cx="865292" cy="365125"/>
          </a:xfrm>
        </p:spPr>
        <p:txBody>
          <a:bodyPr/>
          <a:lstStyle/>
          <a:p>
            <a:pPr algn="ctr"/>
            <a:r>
              <a:rPr lang="en-US" dirty="0" smtClean="0"/>
              <a:t>- </a:t>
            </a:r>
            <a:fld id="{723B4096-4BBE-3445-8571-A017902AE8F2}" type="slidenum">
              <a:rPr lang="en-US" smtClean="0"/>
              <a:pPr algn="ctr"/>
              <a:t>6</a:t>
            </a:fld>
            <a:r>
              <a:rPr lang="en-US" dirty="0" smtClean="0"/>
              <a:t> -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7220" y="274638"/>
            <a:ext cx="1110996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Platform Security, Scalability </a:t>
            </a:r>
            <a:br>
              <a:rPr lang="en-US" dirty="0" smtClean="0"/>
            </a:br>
            <a:r>
              <a:rPr lang="en-US" dirty="0" smtClean="0"/>
              <a:t>&amp; Ease of Integration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5865" y="3643400"/>
            <a:ext cx="2997570" cy="248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848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20" y="1259712"/>
            <a:ext cx="11109960" cy="48664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>
              <a:effectLst/>
            </a:endParaRPr>
          </a:p>
          <a:p>
            <a:pPr marL="0" indent="0" algn="ctr">
              <a:buNone/>
            </a:pPr>
            <a:endParaRPr lang="en-US" dirty="0">
              <a:effectLst/>
            </a:endParaRPr>
          </a:p>
          <a:p>
            <a:pPr marL="0" indent="0" algn="ctr">
              <a:buNone/>
            </a:pPr>
            <a:endParaRPr lang="en-US" dirty="0" smtClean="0">
              <a:effectLst/>
            </a:endParaRPr>
          </a:p>
          <a:p>
            <a:pPr marL="0" indent="0" algn="ctr">
              <a:buNone/>
            </a:pPr>
            <a:endParaRPr lang="en-US" dirty="0">
              <a:effectLst/>
            </a:endParaRPr>
          </a:p>
          <a:p>
            <a:pPr marL="0" indent="0" algn="ctr">
              <a:buNone/>
            </a:pPr>
            <a:r>
              <a:rPr lang="en-US" dirty="0" smtClean="0">
                <a:effectLst/>
              </a:rPr>
              <a:t>   </a:t>
            </a:r>
          </a:p>
          <a:p>
            <a:pPr marL="0" indent="0" algn="ctr">
              <a:buNone/>
            </a:pPr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736066" y="6430277"/>
            <a:ext cx="865292" cy="365125"/>
          </a:xfrm>
        </p:spPr>
        <p:txBody>
          <a:bodyPr/>
          <a:lstStyle/>
          <a:p>
            <a:pPr algn="ctr"/>
            <a:r>
              <a:rPr lang="en-US" dirty="0" smtClean="0"/>
              <a:t>- </a:t>
            </a:r>
            <a:fld id="{723B4096-4BBE-3445-8571-A017902AE8F2}" type="slidenum">
              <a:rPr lang="en-US" smtClean="0"/>
              <a:pPr algn="ctr"/>
              <a:t>7</a:t>
            </a:fld>
            <a:r>
              <a:rPr lang="en-US" dirty="0" smtClean="0"/>
              <a:t> -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7220" y="274638"/>
            <a:ext cx="1110996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 Cases of OneSource </a:t>
            </a:r>
            <a:br>
              <a:rPr lang="en-US" dirty="0" smtClean="0"/>
            </a:br>
            <a:r>
              <a:rPr lang="en-US" dirty="0" smtClean="0"/>
              <a:t>Identity Management Integration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9620" y="1412112"/>
            <a:ext cx="11109960" cy="4866458"/>
          </a:xfrm>
          <a:prstGeom prst="rect">
            <a:avLst/>
          </a:prstGeom>
        </p:spPr>
        <p:txBody>
          <a:bodyPr vert="horz" lIns="91435" tIns="45718" rIns="91435" bIns="45718" rtlCol="0">
            <a:normAutofit fontScale="55000" lnSpcReduction="20000"/>
          </a:bodyPr>
          <a:lstStyle>
            <a:lvl1pPr marL="342883" indent="-342883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13" indent="-285736" algn="l" defTabSz="45717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3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45717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7" indent="-228589" algn="l" defTabSz="45717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45717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- RJR &amp; XSP INTEGRATION</a:t>
            </a:r>
          </a:p>
          <a:p>
            <a:pPr marL="0" indent="0">
              <a:buNone/>
            </a:pPr>
            <a:r>
              <a:rPr lang="en-US" dirty="0"/>
              <a:t>		- MULTI-MODAL EXAMPLE</a:t>
            </a:r>
          </a:p>
          <a:p>
            <a:pPr marL="0" indent="0">
              <a:buNone/>
            </a:pPr>
            <a:r>
              <a:rPr lang="en-US" dirty="0"/>
              <a:t>	- BARCLAYS BANKING</a:t>
            </a:r>
          </a:p>
          <a:p>
            <a:pPr marL="0" indent="0">
              <a:buNone/>
            </a:pPr>
            <a:r>
              <a:rPr lang="en-US" dirty="0"/>
              <a:t>		- PINLESS BANKING, ON-DEVICE EXAMPLE</a:t>
            </a:r>
          </a:p>
          <a:p>
            <a:pPr marL="0" indent="0">
              <a:buNone/>
            </a:pPr>
            <a:r>
              <a:rPr lang="en-US" dirty="0"/>
              <a:t>	- VOICESECURE CONFERENCING</a:t>
            </a:r>
          </a:p>
          <a:p>
            <a:pPr marL="0" indent="0">
              <a:buNone/>
            </a:pPr>
            <a:r>
              <a:rPr lang="en-US" dirty="0"/>
              <a:t>		- MULTI-CHANNEL EXAMPLE</a:t>
            </a:r>
          </a:p>
          <a:p>
            <a:pPr marL="0" indent="0">
              <a:buNone/>
            </a:pPr>
            <a:r>
              <a:rPr lang="en-US" dirty="0"/>
              <a:t>	- KIM, CONVERSATIONAL COMMERCE (1-800 FLOWERS)</a:t>
            </a:r>
          </a:p>
          <a:p>
            <a:pPr marL="0" indent="0">
              <a:buNone/>
            </a:pPr>
            <a:r>
              <a:rPr lang="en-US" dirty="0"/>
              <a:t>		- CONVERSATIONAL COMMERCE EXAMPLE </a:t>
            </a:r>
          </a:p>
          <a:p>
            <a:pPr marL="0" indent="0">
              <a:buNone/>
            </a:pPr>
            <a:r>
              <a:rPr lang="en-US" dirty="0"/>
              <a:t>	- CVS PHARMACY APPLICATION</a:t>
            </a:r>
          </a:p>
          <a:p>
            <a:pPr marL="0" indent="0">
              <a:buNone/>
            </a:pPr>
            <a:r>
              <a:rPr lang="en-US" dirty="0"/>
              <a:t>		- POINT OF SALE EXAMPLE</a:t>
            </a:r>
          </a:p>
          <a:p>
            <a:pPr marL="0" indent="0">
              <a:buNone/>
            </a:pPr>
            <a:r>
              <a:rPr lang="en-US" dirty="0"/>
              <a:t>	- ERIK, ASIAN PAYMENT GATEWAYS</a:t>
            </a:r>
          </a:p>
          <a:p>
            <a:pPr marL="0" indent="0">
              <a:buNone/>
            </a:pPr>
            <a:r>
              <a:rPr lang="en-US" dirty="0"/>
              <a:t>		- PAYMENT GATEWAY EXAMPLE</a:t>
            </a:r>
          </a:p>
          <a:p>
            <a:pPr marL="0" indent="0">
              <a:buNone/>
            </a:pPr>
            <a:r>
              <a:rPr lang="en-US" dirty="0"/>
              <a:t>	- FORMULA ONE</a:t>
            </a:r>
          </a:p>
          <a:p>
            <a:pPr marL="0" indent="0">
              <a:buNone/>
            </a:pPr>
            <a:r>
              <a:rPr lang="en-US" dirty="0"/>
              <a:t>		- AGE VERIFICATION, KYC FOR ONLINE GAMBLING</a:t>
            </a:r>
            <a:endParaRPr lang="en-US" dirty="0">
              <a:effectLst/>
            </a:endParaRPr>
          </a:p>
        </p:txBody>
      </p:sp>
      <p:grpSp>
        <p:nvGrpSpPr>
          <p:cNvPr id="10" name="Google Shape;185;p26"/>
          <p:cNvGrpSpPr/>
          <p:nvPr/>
        </p:nvGrpSpPr>
        <p:grpSpPr>
          <a:xfrm>
            <a:off x="7740633" y="2614673"/>
            <a:ext cx="3483447" cy="2879598"/>
            <a:chOff x="0" y="3858"/>
            <a:chExt cx="4860600" cy="4100989"/>
          </a:xfrm>
        </p:grpSpPr>
        <p:sp>
          <p:nvSpPr>
            <p:cNvPr id="11" name="Google Shape;186;p26"/>
            <p:cNvSpPr/>
            <p:nvPr/>
          </p:nvSpPr>
          <p:spPr>
            <a:xfrm>
              <a:off x="1620179" y="3858"/>
              <a:ext cx="1620300" cy="1368300"/>
            </a:xfrm>
            <a:prstGeom prst="trapezoid">
              <a:avLst>
                <a:gd name="adj" fmla="val 59205"/>
              </a:avLst>
            </a:prstGeom>
            <a:solidFill>
              <a:srgbClr val="E7E8EC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87;p26"/>
            <p:cNvSpPr txBox="1"/>
            <p:nvPr/>
          </p:nvSpPr>
          <p:spPr>
            <a:xfrm>
              <a:off x="1579390" y="270782"/>
              <a:ext cx="1620300" cy="1101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600"/>
                <a:buFont typeface="Arial Narrow"/>
                <a:buNone/>
              </a:pPr>
              <a:r>
                <a:rPr lang="en-GB" sz="2800" i="0" dirty="0">
                  <a:solidFill>
                    <a:srgbClr val="6492FF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AI</a:t>
              </a:r>
              <a:endParaRPr sz="600" dirty="0">
                <a:solidFill>
                  <a:srgbClr val="6492FF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13" name="Google Shape;188;p26"/>
            <p:cNvSpPr/>
            <p:nvPr/>
          </p:nvSpPr>
          <p:spPr>
            <a:xfrm>
              <a:off x="810090" y="1368273"/>
              <a:ext cx="3240300" cy="1368300"/>
            </a:xfrm>
            <a:prstGeom prst="trapezoid">
              <a:avLst>
                <a:gd name="adj" fmla="val 59205"/>
              </a:avLst>
            </a:prstGeom>
            <a:solidFill>
              <a:srgbClr val="6492FF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89;p26"/>
            <p:cNvSpPr txBox="1"/>
            <p:nvPr/>
          </p:nvSpPr>
          <p:spPr>
            <a:xfrm>
              <a:off x="1377153" y="1368273"/>
              <a:ext cx="2106300" cy="1368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35550" rIns="35550" bIns="355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Arial Narrow"/>
                <a:buNone/>
              </a:pPr>
              <a:r>
                <a:rPr lang="en-GB" sz="1900" dirty="0">
                  <a:solidFill>
                    <a:schemeClr val="lt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Biometric Identification </a:t>
              </a:r>
              <a:r>
                <a:rPr lang="en-GB" sz="1900" dirty="0" err="1">
                  <a:solidFill>
                    <a:schemeClr val="lt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SaaS</a:t>
              </a:r>
              <a:endParaRPr sz="600" dirty="0"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15" name="Google Shape;190;p26"/>
            <p:cNvSpPr/>
            <p:nvPr/>
          </p:nvSpPr>
          <p:spPr>
            <a:xfrm>
              <a:off x="0" y="2736547"/>
              <a:ext cx="4860600" cy="1368300"/>
            </a:xfrm>
            <a:prstGeom prst="trapezoid">
              <a:avLst>
                <a:gd name="adj" fmla="val 59205"/>
              </a:avLst>
            </a:prstGeom>
            <a:solidFill>
              <a:srgbClr val="5A32CD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91;p26"/>
            <p:cNvSpPr txBox="1"/>
            <p:nvPr/>
          </p:nvSpPr>
          <p:spPr>
            <a:xfrm>
              <a:off x="850594" y="2736547"/>
              <a:ext cx="3159300" cy="1368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30475" rIns="30475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 Narrow"/>
                <a:buNone/>
              </a:pPr>
              <a:r>
                <a:rPr lang="en-GB" sz="1900" dirty="0">
                  <a:solidFill>
                    <a:schemeClr val="lt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Customer </a:t>
              </a:r>
              <a:br>
                <a:rPr lang="en-GB" sz="1900" dirty="0">
                  <a:solidFill>
                    <a:schemeClr val="lt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</a:br>
              <a:r>
                <a:rPr lang="en-GB" sz="1900" dirty="0">
                  <a:solidFill>
                    <a:schemeClr val="lt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Experience </a:t>
              </a:r>
              <a:br>
                <a:rPr lang="en-GB" sz="1900" dirty="0">
                  <a:solidFill>
                    <a:schemeClr val="lt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</a:br>
              <a:r>
                <a:rPr lang="en-GB" sz="1900" dirty="0" smtClean="0">
                  <a:solidFill>
                    <a:schemeClr val="lt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Platforms</a:t>
              </a:r>
              <a:endParaRPr sz="1900" dirty="0"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4648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7981</TotalTime>
  <Words>252</Words>
  <Application>Microsoft Macintosh PowerPoint</Application>
  <PresentationFormat>Custom</PresentationFormat>
  <Paragraphs>110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Omni-Channel Platform Overview</vt:lpstr>
      <vt:lpstr>Omni-Channel Platform Overview</vt:lpstr>
      <vt:lpstr>Biometric Identity &amp; Fraud Management Platform</vt:lpstr>
      <vt:lpstr>AI Customer Experience Services Platform</vt:lpstr>
      <vt:lpstr>Platform Integration Options</vt:lpstr>
      <vt:lpstr> Platform Security, Scalability  &amp; Ease of Integration</vt:lpstr>
      <vt:lpstr> Use Cases of OneSource  Identity Management Integration</vt:lpstr>
    </vt:vector>
  </TitlesOfParts>
  <Company>inTelegence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 Binns</dc:creator>
  <cp:lastModifiedBy>Don Binns</cp:lastModifiedBy>
  <cp:revision>61</cp:revision>
  <cp:lastPrinted>2018-09-27T02:20:18Z</cp:lastPrinted>
  <dcterms:created xsi:type="dcterms:W3CDTF">2018-09-21T14:01:40Z</dcterms:created>
  <dcterms:modified xsi:type="dcterms:W3CDTF">2018-09-27T03:03:05Z</dcterms:modified>
</cp:coreProperties>
</file>